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4"/>
  </p:sldMasterIdLst>
  <p:notesMasterIdLst>
    <p:notesMasterId r:id="rId22"/>
  </p:notesMasterIdLst>
  <p:sldIdLst>
    <p:sldId id="256" r:id="rId5"/>
    <p:sldId id="270" r:id="rId6"/>
    <p:sldId id="271" r:id="rId7"/>
    <p:sldId id="272" r:id="rId8"/>
    <p:sldId id="274" r:id="rId9"/>
    <p:sldId id="319" r:id="rId10"/>
    <p:sldId id="346" r:id="rId11"/>
    <p:sldId id="347" r:id="rId12"/>
    <p:sldId id="348" r:id="rId13"/>
    <p:sldId id="349" r:id="rId14"/>
    <p:sldId id="350" r:id="rId15"/>
    <p:sldId id="352" r:id="rId16"/>
    <p:sldId id="354" r:id="rId17"/>
    <p:sldId id="355" r:id="rId18"/>
    <p:sldId id="356" r:id="rId19"/>
    <p:sldId id="353" r:id="rId20"/>
    <p:sldId id="357" r:id="rId2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531D"/>
    <a:srgbClr val="D0D2D3"/>
    <a:srgbClr val="1D2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DE847-B47D-4F66-AC22-E8B25C3E9257}" type="datetimeFigureOut">
              <a:rPr lang="en-BE" smtClean="0"/>
              <a:t>02/20/2024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FA292-054C-4663-9A36-65038BA15FE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4326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FA292-054C-4663-9A36-65038BA15FED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82712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Waarvoor dient het?</a:t>
            </a:r>
          </a:p>
          <a:p>
            <a:r>
              <a:rPr lang="nl-BE" dirty="0"/>
              <a:t>Is een interface dat een collectie van asynchrone waarden voorstelt. Het kan gebruikt worden om over een potentieel grote lijst te itereren zonder dat je de </a:t>
            </a:r>
            <a:r>
              <a:rPr lang="nl-BE" dirty="0" err="1"/>
              <a:t>main</a:t>
            </a:r>
            <a:r>
              <a:rPr lang="nl-BE" dirty="0"/>
              <a:t> thread moet </a:t>
            </a:r>
            <a:r>
              <a:rPr lang="nl-BE" dirty="0" err="1"/>
              <a:t>blockeren</a:t>
            </a:r>
            <a:r>
              <a:rPr lang="nl-BE" dirty="0"/>
              <a:t>.</a:t>
            </a:r>
          </a:p>
          <a:p>
            <a:r>
              <a:rPr lang="nl-BE" dirty="0" err="1"/>
              <a:t>Handing</a:t>
            </a:r>
            <a:r>
              <a:rPr lang="nl-BE" dirty="0"/>
              <a:t> voor I/O, netwerk gerelateerde zaken &amp; tijdsintensieve zaken. (bv database </a:t>
            </a:r>
            <a:r>
              <a:rPr lang="nl-BE" dirty="0" err="1"/>
              <a:t>queries</a:t>
            </a:r>
            <a:r>
              <a:rPr lang="nl-BE" dirty="0"/>
              <a:t>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FA292-054C-4663-9A36-65038BA15FED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18849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[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Fact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]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Exercise_1()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{</a:t>
            </a:r>
          </a:p>
          <a:p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</a:t>
            </a:r>
            <a:r>
              <a:rPr lang="nb-NO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response = _client.GetFromJsonAsAsyncEnumerable&lt;Cat&gt;(</a:t>
            </a:r>
            <a:r>
              <a:rPr lang="nb-NO" sz="1800" dirty="0">
                <a:solidFill>
                  <a:srgbClr val="A31515"/>
                </a:solidFill>
                <a:latin typeface="Cascadia Mono" panose="020B0609020000020004" pitchFamily="49" charset="0"/>
              </a:rPr>
              <a:t>"https://cat-fact.herokuapp.com/facts"</a:t>
            </a:r>
            <a:r>
              <a:rPr lang="nb-NO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foreach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(var 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cats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response)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{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_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testOutputHelper.WriteLine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cats.text</a:t>
            </a:r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}</a:t>
            </a:r>
          </a:p>
          <a:p>
            <a:r>
              <a:rPr lang="nl-BE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}</a:t>
            </a:r>
          </a:p>
          <a:p>
            <a:endParaRPr lang="nl-BE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record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Cat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text);</a:t>
            </a:r>
            <a:endParaRPr lang="nl-BE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FA292-054C-4663-9A36-65038BA15FED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83706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Voordelen,</a:t>
            </a:r>
          </a:p>
          <a:p>
            <a:endParaRPr lang="nl-BE" dirty="0"/>
          </a:p>
          <a:p>
            <a:r>
              <a:rPr lang="nl-BE" dirty="0" err="1"/>
              <a:t>Config</a:t>
            </a:r>
            <a:r>
              <a:rPr lang="nl-BE" dirty="0"/>
              <a:t>: tijdens startup 1x configureren &amp; overal gebruik juist</a:t>
            </a:r>
          </a:p>
          <a:p>
            <a:r>
              <a:rPr lang="nl-BE" dirty="0"/>
              <a:t>Extensies: zoals </a:t>
            </a:r>
            <a:r>
              <a:rPr lang="nl-BE" dirty="0" err="1"/>
              <a:t>polly</a:t>
            </a:r>
            <a:r>
              <a:rPr lang="nl-BE" dirty="0"/>
              <a:t> bv. Circuit </a:t>
            </a:r>
            <a:r>
              <a:rPr lang="nl-BE" dirty="0" err="1"/>
              <a:t>breaking</a:t>
            </a:r>
            <a:r>
              <a:rPr lang="nl-BE" dirty="0"/>
              <a:t>, </a:t>
            </a:r>
            <a:r>
              <a:rPr lang="nl-BE" dirty="0" err="1"/>
              <a:t>Transient</a:t>
            </a:r>
            <a:r>
              <a:rPr lang="nl-BE" dirty="0"/>
              <a:t> error </a:t>
            </a:r>
            <a:r>
              <a:rPr lang="nl-BE" dirty="0" err="1"/>
              <a:t>retry</a:t>
            </a:r>
            <a:r>
              <a:rPr lang="nl-BE" dirty="0"/>
              <a:t> functionaliteit met graduele </a:t>
            </a:r>
            <a:r>
              <a:rPr lang="nl-BE" dirty="0" err="1"/>
              <a:t>backoff</a:t>
            </a:r>
            <a:endParaRPr lang="nl-BE" dirty="0"/>
          </a:p>
          <a:p>
            <a:r>
              <a:rPr lang="nl-BE" dirty="0"/>
              <a:t>Inpluggen: </a:t>
            </a:r>
            <a:r>
              <a:rPr lang="nl-BE" dirty="0" err="1"/>
              <a:t>authorization</a:t>
            </a:r>
            <a:r>
              <a:rPr lang="nl-BE" dirty="0"/>
              <a:t> headers toevoegen via http call of </a:t>
            </a:r>
            <a:r>
              <a:rPr lang="nl-BE" dirty="0" err="1"/>
              <a:t>hardcoderen</a:t>
            </a:r>
            <a:r>
              <a:rPr lang="nl-BE" dirty="0"/>
              <a:t>.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FA292-054C-4663-9A36-65038BA15FED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78737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Voordelen,</a:t>
            </a:r>
          </a:p>
          <a:p>
            <a:endParaRPr lang="nl-BE" dirty="0"/>
          </a:p>
          <a:p>
            <a:r>
              <a:rPr lang="nl-BE" dirty="0" err="1"/>
              <a:t>Config</a:t>
            </a:r>
            <a:r>
              <a:rPr lang="nl-BE" dirty="0"/>
              <a:t>: tijdens startup 1x configureren &amp; overal gebruik juist</a:t>
            </a:r>
          </a:p>
          <a:p>
            <a:r>
              <a:rPr lang="nl-BE" dirty="0"/>
              <a:t>Extensies: zoals </a:t>
            </a:r>
            <a:r>
              <a:rPr lang="nl-BE" dirty="0" err="1"/>
              <a:t>polly</a:t>
            </a:r>
            <a:r>
              <a:rPr lang="nl-BE" dirty="0"/>
              <a:t> bv. Circuit </a:t>
            </a:r>
            <a:r>
              <a:rPr lang="nl-BE" dirty="0" err="1"/>
              <a:t>breaking</a:t>
            </a:r>
            <a:r>
              <a:rPr lang="nl-BE" dirty="0"/>
              <a:t>, </a:t>
            </a:r>
            <a:r>
              <a:rPr lang="nl-BE" dirty="0" err="1"/>
              <a:t>Transient</a:t>
            </a:r>
            <a:r>
              <a:rPr lang="nl-BE" dirty="0"/>
              <a:t> error </a:t>
            </a:r>
            <a:r>
              <a:rPr lang="nl-BE" dirty="0" err="1"/>
              <a:t>retry</a:t>
            </a:r>
            <a:r>
              <a:rPr lang="nl-BE" dirty="0"/>
              <a:t> functionaliteit met graduele </a:t>
            </a:r>
            <a:r>
              <a:rPr lang="nl-BE" dirty="0" err="1"/>
              <a:t>backoff</a:t>
            </a:r>
            <a:endParaRPr lang="nl-BE" dirty="0"/>
          </a:p>
          <a:p>
            <a:r>
              <a:rPr lang="nl-BE" dirty="0"/>
              <a:t>Inpluggen: </a:t>
            </a:r>
            <a:r>
              <a:rPr lang="nl-BE" dirty="0" err="1"/>
              <a:t>authorization</a:t>
            </a:r>
            <a:r>
              <a:rPr lang="nl-BE" dirty="0"/>
              <a:t> headers toevoegen via http call of </a:t>
            </a:r>
            <a:r>
              <a:rPr lang="nl-BE" dirty="0" err="1"/>
              <a:t>hardcoderen</a:t>
            </a:r>
            <a:r>
              <a:rPr lang="nl-BE" dirty="0"/>
              <a:t>.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FA292-054C-4663-9A36-65038BA15FED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04576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Te voet!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FA292-054C-4663-9A36-65038BA15FED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6631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FA292-054C-4663-9A36-65038BA15FED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0760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HttpClient</a:t>
            </a:r>
            <a:r>
              <a:rPr lang="nl-BE" dirty="0"/>
              <a:t> is heel bekend, maar toch vaak het vaakst fout gebruikt door vele </a:t>
            </a:r>
            <a:r>
              <a:rPr lang="nl-BE" dirty="0" err="1"/>
              <a:t>developers</a:t>
            </a:r>
            <a:r>
              <a:rPr lang="nl-BE" dirty="0"/>
              <a:t>.</a:t>
            </a:r>
          </a:p>
          <a:p>
            <a:r>
              <a:rPr lang="nl-BE" dirty="0"/>
              <a:t>Ook al </a:t>
            </a:r>
            <a:r>
              <a:rPr lang="nl-BE" dirty="0" err="1"/>
              <a:t>implementeerd</a:t>
            </a:r>
            <a:r>
              <a:rPr lang="nl-BE" dirty="0"/>
              <a:t> het </a:t>
            </a:r>
            <a:r>
              <a:rPr lang="nl-BE" dirty="0" err="1"/>
              <a:t>idisposable</a:t>
            </a:r>
            <a:r>
              <a:rPr lang="nl-BE" dirty="0"/>
              <a:t>, wordt het gebruik van een </a:t>
            </a:r>
            <a:r>
              <a:rPr lang="nl-BE" dirty="0" err="1"/>
              <a:t>using</a:t>
            </a:r>
            <a:r>
              <a:rPr lang="nl-BE" dirty="0"/>
              <a:t> statement afgeraden,</a:t>
            </a:r>
          </a:p>
          <a:p>
            <a:r>
              <a:rPr lang="nl-BE" dirty="0"/>
              <a:t>Dit komt door socket </a:t>
            </a:r>
            <a:r>
              <a:rPr lang="nl-BE" dirty="0" err="1"/>
              <a:t>exhaustion</a:t>
            </a:r>
            <a:r>
              <a:rPr lang="nl-BE" dirty="0"/>
              <a:t>. TLDR, bij hoog gebruik kan het leiden tot socket </a:t>
            </a:r>
            <a:r>
              <a:rPr lang="nl-BE" dirty="0" err="1"/>
              <a:t>exhaustion</a:t>
            </a:r>
            <a:r>
              <a:rPr lang="nl-BE" dirty="0"/>
              <a:t>.</a:t>
            </a:r>
          </a:p>
          <a:p>
            <a:r>
              <a:rPr lang="nl-BE" dirty="0"/>
              <a:t>Daarom zou je denken het als singleton te gebruiken. Waarschijnlijk is dit een </a:t>
            </a:r>
            <a:r>
              <a:rPr lang="nl-BE" dirty="0" err="1"/>
              <a:t>goei</a:t>
            </a:r>
            <a:r>
              <a:rPr lang="nl-BE" dirty="0"/>
              <a:t> idee bij short </a:t>
            </a:r>
            <a:r>
              <a:rPr lang="nl-BE" dirty="0" err="1"/>
              <a:t>lived</a:t>
            </a:r>
            <a:r>
              <a:rPr lang="nl-BE" dirty="0"/>
              <a:t> apps zoals </a:t>
            </a:r>
            <a:r>
              <a:rPr lang="nl-BE" dirty="0" err="1"/>
              <a:t>cron</a:t>
            </a:r>
            <a:r>
              <a:rPr lang="nl-BE" dirty="0"/>
              <a:t> </a:t>
            </a:r>
            <a:r>
              <a:rPr lang="nl-BE" dirty="0" err="1"/>
              <a:t>based</a:t>
            </a:r>
            <a:r>
              <a:rPr lang="nl-BE" dirty="0"/>
              <a:t> jobs &amp; console apps.</a:t>
            </a:r>
          </a:p>
          <a:p>
            <a:r>
              <a:rPr lang="nl-BE" dirty="0"/>
              <a:t>Bij long-</a:t>
            </a:r>
            <a:r>
              <a:rPr lang="nl-BE" dirty="0" err="1"/>
              <a:t>lived</a:t>
            </a:r>
            <a:r>
              <a:rPr lang="nl-BE" dirty="0"/>
              <a:t> apps is het al wat moeilijker want dan kan de client niet om met DNS changes,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FA292-054C-4663-9A36-65038BA15FED}" type="slidenum">
              <a:rPr lang="en-BE" smtClean="0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98294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Voordelen,</a:t>
            </a:r>
          </a:p>
          <a:p>
            <a:endParaRPr lang="nl-BE" dirty="0"/>
          </a:p>
          <a:p>
            <a:r>
              <a:rPr lang="nl-BE" dirty="0" err="1"/>
              <a:t>Config</a:t>
            </a:r>
            <a:r>
              <a:rPr lang="nl-BE" dirty="0"/>
              <a:t>: tijdens startup 1x configureren &amp; overal gebruik juist</a:t>
            </a:r>
          </a:p>
          <a:p>
            <a:r>
              <a:rPr lang="nl-BE" dirty="0"/>
              <a:t>Extensies: zoals </a:t>
            </a:r>
            <a:r>
              <a:rPr lang="nl-BE" dirty="0" err="1"/>
              <a:t>polly</a:t>
            </a:r>
            <a:r>
              <a:rPr lang="nl-BE" dirty="0"/>
              <a:t> bv. Circuit </a:t>
            </a:r>
            <a:r>
              <a:rPr lang="nl-BE" dirty="0" err="1"/>
              <a:t>breaking</a:t>
            </a:r>
            <a:r>
              <a:rPr lang="nl-BE" dirty="0"/>
              <a:t>, </a:t>
            </a:r>
            <a:r>
              <a:rPr lang="nl-BE" dirty="0" err="1"/>
              <a:t>Transient</a:t>
            </a:r>
            <a:r>
              <a:rPr lang="nl-BE" dirty="0"/>
              <a:t> error </a:t>
            </a:r>
            <a:r>
              <a:rPr lang="nl-BE" dirty="0" err="1"/>
              <a:t>retry</a:t>
            </a:r>
            <a:r>
              <a:rPr lang="nl-BE" dirty="0"/>
              <a:t> functionaliteit met graduele </a:t>
            </a:r>
            <a:r>
              <a:rPr lang="nl-BE" dirty="0" err="1"/>
              <a:t>backoff</a:t>
            </a:r>
            <a:endParaRPr lang="nl-BE" dirty="0"/>
          </a:p>
          <a:p>
            <a:r>
              <a:rPr lang="nl-BE" dirty="0"/>
              <a:t>Inpluggen: </a:t>
            </a:r>
            <a:r>
              <a:rPr lang="nl-BE" dirty="0" err="1"/>
              <a:t>authorization</a:t>
            </a:r>
            <a:r>
              <a:rPr lang="nl-BE" dirty="0"/>
              <a:t> headers toevoegen via http call of </a:t>
            </a:r>
            <a:r>
              <a:rPr lang="nl-BE" dirty="0" err="1"/>
              <a:t>hardcoderen</a:t>
            </a:r>
            <a:r>
              <a:rPr lang="nl-BE" dirty="0"/>
              <a:t>.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FA292-054C-4663-9A36-65038BA15FED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36727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collection</a:t>
            </a:r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nl-BE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ServiceCollection</a:t>
            </a:r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collection.AddHttpClient</a:t>
            </a:r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nl-BE" sz="1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MyService</a:t>
            </a:r>
            <a:r>
              <a:rPr lang="nl-BE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nl-B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config</a:t>
            </a:r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=&gt;</a:t>
            </a:r>
          </a:p>
          <a:p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config.BaseAddress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Uri(</a:t>
            </a:r>
            <a:r>
              <a:rPr lang="en-US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"https://cat-fact.herokuapp.com"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});</a:t>
            </a:r>
          </a:p>
          <a:p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provider = </a:t>
            </a:r>
            <a:r>
              <a:rPr lang="nl-B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collection.BuildServiceProvider</a:t>
            </a:r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factory =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provider.GetRequiredService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IHttpClientFactory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&gt;();</a:t>
            </a:r>
          </a:p>
          <a:p>
            <a:endParaRPr lang="nl-BE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amount_of_calls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= 100;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tasks =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List&lt;Task&gt;();</a:t>
            </a:r>
          </a:p>
          <a:p>
            <a:endParaRPr lang="nl-BE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catsResponses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List&lt;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?&gt;();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= 0;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&lt;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amount_of_calls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;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++)</a:t>
            </a:r>
          </a:p>
          <a:p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tasks.Add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Task.Run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async</a:t>
            </a:r>
            <a:r>
              <a:rPr lang="en-US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() =&gt;</a:t>
            </a:r>
          </a:p>
          <a:p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{</a:t>
            </a:r>
          </a:p>
          <a:p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nl-BE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response = </a:t>
            </a:r>
            <a:r>
              <a:rPr lang="nl-BE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await</a:t>
            </a:r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nl-B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factory</a:t>
            </a:r>
            <a:endParaRPr lang="nl-BE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.</a:t>
            </a:r>
            <a:r>
              <a:rPr lang="nl-B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CreateClient</a:t>
            </a:r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nl-BE" sz="1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MyService</a:t>
            </a:r>
            <a:r>
              <a:rPr lang="nl-BE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    .</a:t>
            </a:r>
            <a:r>
              <a:rPr lang="nl-B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GetFromJsonAsync</a:t>
            </a:r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&lt;Cat&gt;(</a:t>
            </a:r>
            <a:r>
              <a:rPr lang="nl-BE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nl-BE" sz="12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facts</a:t>
            </a:r>
            <a:r>
              <a:rPr lang="nl-BE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/random"</a:t>
            </a:r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nl-BE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nl-B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catsResponses.Add</a:t>
            </a:r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(response?.</a:t>
            </a:r>
            <a:r>
              <a:rPr lang="nl-B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text</a:t>
            </a:r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}));</a:t>
            </a:r>
          </a:p>
          <a:p>
            <a:endParaRPr lang="nl-BE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endParaRPr lang="nl-BE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nl-B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Task.WaitAll</a:t>
            </a:r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tasks.ToArray</a:t>
            </a:r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());</a:t>
            </a:r>
          </a:p>
          <a:p>
            <a:endParaRPr lang="nl-BE" sz="1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_</a:t>
            </a:r>
            <a:r>
              <a:rPr lang="nl-B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testOutputHelper.WriteLine</a:t>
            </a:r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nl-B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.Join</a:t>
            </a:r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nl-BE" sz="1200" dirty="0">
                <a:solidFill>
                  <a:srgbClr val="A31515"/>
                </a:solidFill>
                <a:latin typeface="Cascadia Mono" panose="020B0609020000020004" pitchFamily="49" charset="0"/>
              </a:rPr>
              <a:t>",\n"</a:t>
            </a:r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nl-BE" sz="1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catsResponses</a:t>
            </a:r>
            <a:r>
              <a:rPr lang="nl-BE" sz="1200" dirty="0">
                <a:solidFill>
                  <a:srgbClr val="000000"/>
                </a:solidFill>
                <a:latin typeface="Cascadia Mono" panose="020B0609020000020004" pitchFamily="49" charset="0"/>
              </a:rPr>
              <a:t>));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FA292-054C-4663-9A36-65038BA15FED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86893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FA292-054C-4663-9A36-65038BA15FED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18416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lang="nl-BE" sz="1800" kern="12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public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lang="nl-BE" sz="1800" kern="12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record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lang="nl-BE" sz="1800" kern="1200" dirty="0" err="1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MySettings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()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       {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           [</a:t>
            </a:r>
            <a:r>
              <a:rPr lang="nl-BE" sz="1800" kern="12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Required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]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           </a:t>
            </a:r>
            <a:r>
              <a:rPr lang="en-US" sz="1800" kern="12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public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lang="en-US" sz="1800" kern="12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string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Test { </a:t>
            </a:r>
            <a:r>
              <a:rPr lang="en-US" sz="1800" kern="12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get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; </a:t>
            </a:r>
            <a:r>
              <a:rPr lang="en-US" sz="1800" kern="12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set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; }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           </a:t>
            </a:r>
            <a:r>
              <a:rPr lang="en-US" sz="1800" kern="12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public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MySettingsNested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MySettingsNested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{ </a:t>
            </a:r>
            <a:r>
              <a:rPr lang="en-US" sz="1800" kern="12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get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; </a:t>
            </a:r>
            <a:r>
              <a:rPr lang="en-US" sz="1800" kern="12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set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; }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       };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       </a:t>
            </a:r>
            <a:r>
              <a:rPr lang="nl-BE" sz="1800" kern="12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public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lang="nl-BE" sz="1800" kern="12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record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lang="nl-BE" sz="1800" kern="1200" dirty="0" err="1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MySettingsNested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()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       {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           [</a:t>
            </a:r>
            <a:r>
              <a:rPr lang="nl-BE" sz="1800" kern="12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Required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]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           </a:t>
            </a:r>
            <a:r>
              <a:rPr lang="en-US" sz="1800" kern="12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public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lang="en-US" sz="1800" kern="12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string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Settings123 { </a:t>
            </a:r>
            <a:r>
              <a:rPr lang="en-US" sz="1800" kern="12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get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; </a:t>
            </a:r>
            <a:r>
              <a:rPr lang="en-US" sz="1800" kern="12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set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; }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           </a:t>
            </a:r>
            <a:r>
              <a:rPr lang="nl-BE" sz="1800" kern="12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public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lang="nl-BE" sz="1800" kern="12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MySettingsNestedWithinNested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lang="nl-BE" sz="1800" kern="12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MySettingsNestedWithinNested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{ </a:t>
            </a:r>
            <a:r>
              <a:rPr lang="nl-BE" sz="1800" kern="12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get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; </a:t>
            </a:r>
            <a:r>
              <a:rPr lang="nl-BE" sz="1800" kern="12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set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; }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       };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       </a:t>
            </a:r>
            <a:r>
              <a:rPr lang="nl-BE" sz="1800" kern="12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public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lang="nl-BE" sz="1800" kern="12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record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lang="nl-BE" sz="1800" kern="1200" dirty="0" err="1">
                <a:solidFill>
                  <a:srgbClr val="2B91AF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MySettingsNestedWithinNested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()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       {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           [</a:t>
            </a:r>
            <a:r>
              <a:rPr lang="nl-BE" sz="1800" kern="12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Required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]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           </a:t>
            </a:r>
            <a:r>
              <a:rPr lang="en-US" sz="1800" kern="12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public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lang="en-US" sz="1800" kern="12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string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SomethingElse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{ </a:t>
            </a:r>
            <a:r>
              <a:rPr lang="en-US" sz="1800" kern="12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get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; </a:t>
            </a:r>
            <a:r>
              <a:rPr lang="en-US" sz="1800" kern="1200" dirty="0">
                <a:solidFill>
                  <a:srgbClr val="0000FF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set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; }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scadia Mono" panose="020B0609020000020004" pitchFamily="49" charset="0"/>
                <a:ea typeface="+mn-ea"/>
                <a:cs typeface="+mn-cs"/>
              </a:rPr>
              <a:t>        };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var test = new </a:t>
            </a:r>
            <a:r>
              <a:rPr lang="nl-B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MySettings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()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{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    Test = "Test",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    </a:t>
            </a:r>
            <a:r>
              <a:rPr lang="nl-B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MySettingsNested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= new </a:t>
            </a:r>
            <a:r>
              <a:rPr lang="nl-B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MySettingsNested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()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    {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        Settings123 = "Settings123",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        </a:t>
            </a:r>
            <a:r>
              <a:rPr lang="nl-B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MySettingsNestedWithinNested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= new </a:t>
            </a:r>
            <a:r>
              <a:rPr lang="nl-B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MySettingsNestedWithinNested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()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        {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            </a:t>
            </a:r>
            <a:r>
              <a:rPr lang="nl-B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SomethingElse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= "</a:t>
            </a:r>
            <a:r>
              <a:rPr lang="nl-B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SomethingElse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"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        }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    }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};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var </a:t>
            </a:r>
            <a:r>
              <a:rPr lang="nl-B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collection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= new </a:t>
            </a:r>
            <a:r>
              <a:rPr lang="nl-B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ServiceCollection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();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</a:t>
            </a:r>
            <a:r>
              <a:rPr lang="nl-B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collection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    .</a:t>
            </a:r>
            <a:r>
              <a:rPr lang="nl-B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AddOptions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&lt;</a:t>
            </a:r>
            <a:r>
              <a:rPr lang="nl-B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MySettings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&gt;()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    .Bind(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        new </a:t>
            </a:r>
            <a:r>
              <a:rPr lang="nl-B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ConfigurationBuilder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()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            .</a:t>
            </a:r>
            <a:r>
              <a:rPr lang="nl-B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AddJsonStream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(new </a:t>
            </a:r>
            <a:r>
              <a:rPr lang="nl-B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MemoryStream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</a:t>
            </a:r>
            <a:r>
              <a:rPr lang="nl-B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Encoding.ASCII.GetBytes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</a:t>
            </a:r>
            <a:r>
              <a:rPr lang="nl-B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json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)))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            .</a:t>
            </a:r>
            <a:r>
              <a:rPr lang="nl-B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Build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())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    .</a:t>
            </a:r>
            <a:r>
              <a:rPr lang="nl-B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ValidateDataAnnotations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()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    .</a:t>
            </a:r>
            <a:r>
              <a:rPr lang="nl-B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ValidateOnStart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();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var provider = </a:t>
            </a:r>
            <a:r>
              <a:rPr lang="nl-B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collection.BuildServiceProvider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();</a:t>
            </a:r>
            <a:endParaRPr lang="nl-BE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  var </a:t>
            </a:r>
            <a:r>
              <a:rPr lang="nl-B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myOptions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= </a:t>
            </a:r>
            <a:r>
              <a:rPr lang="nl-B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provider.GetRequiredService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&lt;</a:t>
            </a:r>
            <a:r>
              <a:rPr lang="nl-B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IOptions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&lt;</a:t>
            </a:r>
            <a:r>
              <a:rPr lang="nl-BE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MySettings</a:t>
            </a:r>
            <a:r>
              <a:rPr lang="nl-BE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&gt;&gt;();</a:t>
            </a:r>
            <a:endParaRPr lang="nl-BE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FA292-054C-4663-9A36-65038BA15FED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68336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Voorziet een natuurlijke manier om in asynchrone </a:t>
            </a:r>
            <a:r>
              <a:rPr lang="nl-BE" dirty="0" err="1"/>
              <a:t>processes</a:t>
            </a:r>
            <a:r>
              <a:rPr lang="nl-BE"/>
              <a:t> verder te gaan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6FA292-054C-4663-9A36-65038BA15FED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36314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Intro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6F8899FA-9232-504E-AE85-341175AFBE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1061" y="5056636"/>
            <a:ext cx="4310827" cy="98085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A1040C7-ECCD-4FC4-9BB9-4A1D8C646B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2052" y="550606"/>
            <a:ext cx="10097729" cy="217292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en-US"/>
              <a:t>Click to edit title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37B72-1CD7-4F99-959E-A6DBE32F6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52052" y="2851355"/>
            <a:ext cx="10097729" cy="9808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E9531D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/>
              <a:t>Click to edit subtitle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3376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452A76D6-3FC6-489F-B20D-DAFA6ACCD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600" y="518400"/>
            <a:ext cx="5357895" cy="61943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err="1"/>
              <a:t>Title</a:t>
            </a:r>
            <a:endParaRPr lang="nl-BE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AED4DD71-F706-46BD-86A9-556DC214596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290507" y="518401"/>
            <a:ext cx="5439502" cy="61943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36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err="1"/>
              <a:t>Title</a:t>
            </a:r>
            <a:endParaRPr lang="nl-NL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B93E8CAF-D78B-47A4-ACB9-85C0C5FE76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3601" y="1630801"/>
            <a:ext cx="5357894" cy="4208400"/>
          </a:xfrm>
          <a:prstGeom prst="rect">
            <a:avLst/>
          </a:prstGeom>
        </p:spPr>
        <p:txBody>
          <a:bodyPr>
            <a:normAutofit/>
          </a:bodyPr>
          <a:lstStyle>
            <a:lvl1pPr defTabSz="504000">
              <a:tabLst/>
              <a:defRPr sz="24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defTabSz="504000">
              <a:tabLst/>
              <a:defRPr sz="20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2pPr>
            <a:lvl3pPr defTabSz="504000">
              <a:tabLst/>
              <a:defRPr sz="18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3pPr>
            <a:lvl4pPr defTabSz="504000">
              <a:tabLst/>
              <a:defRPr sz="16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4pPr>
            <a:lvl5pPr defTabSz="504000">
              <a:tabLst/>
              <a:defRPr sz="14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6D96834-6FAD-4E97-9ED1-65A7ECC993B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90507" y="1630801"/>
            <a:ext cx="5439502" cy="4208400"/>
          </a:xfrm>
          <a:prstGeom prst="rect">
            <a:avLst/>
          </a:prstGeom>
        </p:spPr>
        <p:txBody>
          <a:bodyPr>
            <a:normAutofit/>
          </a:bodyPr>
          <a:lstStyle>
            <a:lvl1pPr defTabSz="504000">
              <a:tabLst/>
              <a:defRPr sz="24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defTabSz="504000">
              <a:tabLst/>
              <a:defRPr sz="20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2pPr>
            <a:lvl3pPr defTabSz="504000">
              <a:tabLst/>
              <a:defRPr sz="18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3pPr>
            <a:lvl4pPr defTabSz="504000">
              <a:tabLst/>
              <a:defRPr sz="16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4pPr>
            <a:lvl5pPr defTabSz="504000">
              <a:tabLst/>
              <a:defRPr sz="14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pic>
        <p:nvPicPr>
          <p:cNvPr id="14" name="Afbeelding 5">
            <a:extLst>
              <a:ext uri="{FF2B5EF4-FFF2-40B4-BE49-F238E27FC236}">
                <a16:creationId xmlns:a16="http://schemas.microsoft.com/office/drawing/2014/main" id="{8C6199C2-E9E6-49C5-8D35-BE35403DF9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06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32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4302716"/>
            <a:ext cx="10515600" cy="356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 spc="151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Name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2C575887-74A2-4B41-BF1F-75C803DC4AC0}"/>
              </a:ext>
            </a:extLst>
          </p:cNvPr>
          <p:cNvCxnSpPr>
            <a:cxnSpLocks/>
          </p:cNvCxnSpPr>
          <p:nvPr userDrawn="1"/>
        </p:nvCxnSpPr>
        <p:spPr>
          <a:xfrm>
            <a:off x="6024029" y="3881967"/>
            <a:ext cx="143939" cy="0"/>
          </a:xfrm>
          <a:prstGeom prst="line">
            <a:avLst/>
          </a:prstGeom>
          <a:ln w="19050">
            <a:solidFill>
              <a:srgbClr val="E953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Afbeelding 5">
            <a:extLst>
              <a:ext uri="{FF2B5EF4-FFF2-40B4-BE49-F238E27FC236}">
                <a16:creationId xmlns:a16="http://schemas.microsoft.com/office/drawing/2014/main" id="{F419014B-581E-4C3F-9171-B796318C9A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06" y="6202016"/>
            <a:ext cx="1169551" cy="266112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C7402707-7172-4AFD-B933-6EF028F6A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1994400"/>
            <a:ext cx="10515600" cy="14652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defRPr sz="3200" b="0" i="0" spc="0" baseline="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en-US"/>
              <a:t>Quote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95200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ant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CDD346B-DB1B-E14A-8E35-FAD5CCF76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54242" y="2003766"/>
            <a:ext cx="3281191" cy="28707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pic>
        <p:nvPicPr>
          <p:cNvPr id="4" name="Afbeelding 3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A02F3046-44A9-7543-8DFB-BAB3EACEE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2888" y="3165530"/>
            <a:ext cx="2404872" cy="54718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2588028-E4B0-5545-AC73-A72F8ABBF4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48559" y="2845816"/>
            <a:ext cx="894887" cy="116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4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infofich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4114EEB-54F4-2C4D-85C4-40A537410B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475" y="6202016"/>
            <a:ext cx="1169551" cy="26611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FF295C5-E32D-47CD-8148-05D8DF33E1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600" y="518400"/>
            <a:ext cx="5357895" cy="61943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err="1"/>
              <a:t>Title</a:t>
            </a:r>
            <a:endParaRPr lang="nl-BE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BADB2BED-B096-4E6A-BF68-6B85F0D65F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3601" y="1630801"/>
            <a:ext cx="5357894" cy="4208400"/>
          </a:xfrm>
          <a:prstGeom prst="rect">
            <a:avLst/>
          </a:prstGeom>
        </p:spPr>
        <p:txBody>
          <a:bodyPr>
            <a:normAutofit/>
          </a:bodyPr>
          <a:lstStyle>
            <a:lvl1pPr defTabSz="504000">
              <a:tabLst/>
              <a:defRPr sz="24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defTabSz="504000">
              <a:tabLst/>
              <a:defRPr sz="20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2pPr>
            <a:lvl3pPr defTabSz="504000">
              <a:tabLst/>
              <a:defRPr sz="18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3pPr>
            <a:lvl4pPr defTabSz="504000">
              <a:tabLst/>
              <a:defRPr sz="16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4pPr>
            <a:lvl5pPr defTabSz="504000">
              <a:tabLst/>
              <a:defRPr sz="14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7291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infofiche (gespiegeld)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951F3586-1841-4AF6-BB16-F1EBEFE5F70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290507" y="518401"/>
            <a:ext cx="5439502" cy="61943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36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err="1"/>
              <a:t>Title</a:t>
            </a:r>
            <a:endParaRPr lang="nl-NL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A391A9C8-0704-439B-9C1A-842ACE0F666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90507" y="1630801"/>
            <a:ext cx="5439502" cy="4208400"/>
          </a:xfrm>
          <a:prstGeom prst="rect">
            <a:avLst/>
          </a:prstGeom>
        </p:spPr>
        <p:txBody>
          <a:bodyPr>
            <a:normAutofit/>
          </a:bodyPr>
          <a:lstStyle>
            <a:lvl1pPr defTabSz="504000">
              <a:tabLst/>
              <a:defRPr sz="24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defTabSz="504000">
              <a:tabLst/>
              <a:defRPr sz="20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2pPr>
            <a:lvl3pPr defTabSz="504000">
              <a:tabLst/>
              <a:defRPr sz="18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3pPr>
            <a:lvl4pPr defTabSz="504000">
              <a:tabLst/>
              <a:defRPr sz="16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4pPr>
            <a:lvl5pPr defTabSz="504000">
              <a:tabLst/>
              <a:defRPr sz="14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pic>
        <p:nvPicPr>
          <p:cNvPr id="7" name="Afbeelding 5">
            <a:extLst>
              <a:ext uri="{FF2B5EF4-FFF2-40B4-BE49-F238E27FC236}">
                <a16:creationId xmlns:a16="http://schemas.microsoft.com/office/drawing/2014/main" id="{63D253CC-296D-4911-B718-7847464E87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06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50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tgang 3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396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err="1"/>
              <a:t>Title</a:t>
            </a:r>
            <a:endParaRPr lang="nl-BE"/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4303927" y="3146122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sp>
        <p:nvSpPr>
          <p:cNvPr id="12" name="Punthaak 11">
            <a:extLst>
              <a:ext uri="{FF2B5EF4-FFF2-40B4-BE49-F238E27FC236}">
                <a16:creationId xmlns:a16="http://schemas.microsoft.com/office/drawing/2014/main" id="{3840626B-A3EA-4B4B-80B3-92A78565D92D}"/>
              </a:ext>
            </a:extLst>
          </p:cNvPr>
          <p:cNvSpPr/>
          <p:nvPr userDrawn="1"/>
        </p:nvSpPr>
        <p:spPr>
          <a:xfrm>
            <a:off x="7801919" y="315230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pic>
        <p:nvPicPr>
          <p:cNvPr id="16" name="Afbeelding 5">
            <a:extLst>
              <a:ext uri="{FF2B5EF4-FFF2-40B4-BE49-F238E27FC236}">
                <a16:creationId xmlns:a16="http://schemas.microsoft.com/office/drawing/2014/main" id="{E258AF84-AD02-4E42-B0ED-9DDFC7E231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06" y="6202016"/>
            <a:ext cx="1169551" cy="26611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2FFA6A-96F5-4557-8E99-A41991068E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7401" y="4626239"/>
            <a:ext cx="2510626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/>
              <a:t>Step n°1</a:t>
            </a:r>
            <a:endParaRPr lang="en-BE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4E3D5F8-20C1-410A-9CF4-E6207475C0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0687" y="4626238"/>
            <a:ext cx="2510626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/>
              <a:t>Step n°2</a:t>
            </a:r>
            <a:endParaRPr lang="en-BE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1546E5C2-AC9D-46BB-BF1C-0690181386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43973" y="4626000"/>
            <a:ext cx="2510626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/>
              <a:t>Step n°3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4429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tgang 4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396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err="1"/>
              <a:t>Title</a:t>
            </a:r>
            <a:endParaRPr lang="nl-BE"/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3172723" y="315709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17" name="Tijdelijke aanduiding voor afbeelding 2">
            <a:extLst>
              <a:ext uri="{FF2B5EF4-FFF2-40B4-BE49-F238E27FC236}">
                <a16:creationId xmlns:a16="http://schemas.microsoft.com/office/drawing/2014/main" id="{272BFA85-E9BC-4F29-9A93-C6ABF7683965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3685277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19" name="Tijdelijke aanduiding voor afbeelding 2">
            <a:extLst>
              <a:ext uri="{FF2B5EF4-FFF2-40B4-BE49-F238E27FC236}">
                <a16:creationId xmlns:a16="http://schemas.microsoft.com/office/drawing/2014/main" id="{263C7677-1BEC-49DF-AD9B-F5DBB8FC00D2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532354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1" name="Tijdelijke aanduiding voor afbeelding 2">
            <a:extLst>
              <a:ext uri="{FF2B5EF4-FFF2-40B4-BE49-F238E27FC236}">
                <a16:creationId xmlns:a16="http://schemas.microsoft.com/office/drawing/2014/main" id="{482CF976-6E52-45DE-9219-4F14AF09AC73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379431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pic>
        <p:nvPicPr>
          <p:cNvPr id="22" name="Afbeelding 5">
            <a:extLst>
              <a:ext uri="{FF2B5EF4-FFF2-40B4-BE49-F238E27FC236}">
                <a16:creationId xmlns:a16="http://schemas.microsoft.com/office/drawing/2014/main" id="{F9856E5C-EB6B-445C-9486-9C57586A6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06" y="6202016"/>
            <a:ext cx="1169551" cy="266112"/>
          </a:xfrm>
          <a:prstGeom prst="rect">
            <a:avLst/>
          </a:prstGeom>
        </p:spPr>
      </p:pic>
      <p:sp>
        <p:nvSpPr>
          <p:cNvPr id="29" name="Punthaak 10">
            <a:extLst>
              <a:ext uri="{FF2B5EF4-FFF2-40B4-BE49-F238E27FC236}">
                <a16:creationId xmlns:a16="http://schemas.microsoft.com/office/drawing/2014/main" id="{7B831486-CB34-4348-9153-2BC45E6442A5}"/>
              </a:ext>
            </a:extLst>
          </p:cNvPr>
          <p:cNvSpPr/>
          <p:nvPr userDrawn="1"/>
        </p:nvSpPr>
        <p:spPr>
          <a:xfrm>
            <a:off x="6019800" y="315709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sp>
        <p:nvSpPr>
          <p:cNvPr id="30" name="Punthaak 10">
            <a:extLst>
              <a:ext uri="{FF2B5EF4-FFF2-40B4-BE49-F238E27FC236}">
                <a16:creationId xmlns:a16="http://schemas.microsoft.com/office/drawing/2014/main" id="{E22DA59A-50E0-4C71-9E45-0E838DE4561E}"/>
              </a:ext>
            </a:extLst>
          </p:cNvPr>
          <p:cNvSpPr/>
          <p:nvPr userDrawn="1"/>
        </p:nvSpPr>
        <p:spPr>
          <a:xfrm>
            <a:off x="8874251" y="315709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B4C64D-1D6B-498D-9F1E-4FCA18E5A4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/>
              <a:t>Step n°1</a:t>
            </a:r>
            <a:endParaRPr lang="en-BE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B76EE02-8FF4-4E53-9E52-14ACAD0D53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85278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/>
              <a:t>Step n°2</a:t>
            </a:r>
            <a:endParaRPr lang="en-BE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CCE794D-7FA8-4EFC-9533-F27102CF95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2354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/>
              <a:t>Step n°3</a:t>
            </a:r>
            <a:endParaRPr lang="en-BE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5F5C32EC-7943-49CF-936A-AC850CB644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79430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/>
              <a:t>Step n°4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283770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tgang 5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396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err="1"/>
              <a:t>Title</a:t>
            </a:r>
            <a:endParaRPr lang="nl-BE"/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2654540" y="334052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pic>
        <p:nvPicPr>
          <p:cNvPr id="22" name="Afbeelding 5">
            <a:extLst>
              <a:ext uri="{FF2B5EF4-FFF2-40B4-BE49-F238E27FC236}">
                <a16:creationId xmlns:a16="http://schemas.microsoft.com/office/drawing/2014/main" id="{F9856E5C-EB6B-445C-9486-9C57586A6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06" y="6202016"/>
            <a:ext cx="1169551" cy="266112"/>
          </a:xfrm>
          <a:prstGeom prst="rect">
            <a:avLst/>
          </a:prstGeom>
        </p:spPr>
      </p:pic>
      <p:sp>
        <p:nvSpPr>
          <p:cNvPr id="16" name="Tijdelijke aanduiding voor afbeelding 2">
            <a:extLst>
              <a:ext uri="{FF2B5EF4-FFF2-40B4-BE49-F238E27FC236}">
                <a16:creationId xmlns:a16="http://schemas.microsoft.com/office/drawing/2014/main" id="{C5644A26-162C-4A10-83B0-10461EE6A98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3082076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0" name="Tijdelijke aanduiding voor afbeelding 2">
            <a:extLst>
              <a:ext uri="{FF2B5EF4-FFF2-40B4-BE49-F238E27FC236}">
                <a16:creationId xmlns:a16="http://schemas.microsoft.com/office/drawing/2014/main" id="{BDFC09DC-4FA3-4328-877C-261B930C8287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5325952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7" name="Tijdelijke aanduiding voor afbeelding 2">
            <a:extLst>
              <a:ext uri="{FF2B5EF4-FFF2-40B4-BE49-F238E27FC236}">
                <a16:creationId xmlns:a16="http://schemas.microsoft.com/office/drawing/2014/main" id="{5F484890-1AA1-435C-8E1A-A18F13C3B6D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7569828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31" name="Tijdelijke aanduiding voor afbeelding 2">
            <a:extLst>
              <a:ext uri="{FF2B5EF4-FFF2-40B4-BE49-F238E27FC236}">
                <a16:creationId xmlns:a16="http://schemas.microsoft.com/office/drawing/2014/main" id="{90108DAD-85AB-4048-A190-D0F578C63DF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9813702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36" name="Punthaak 10">
            <a:extLst>
              <a:ext uri="{FF2B5EF4-FFF2-40B4-BE49-F238E27FC236}">
                <a16:creationId xmlns:a16="http://schemas.microsoft.com/office/drawing/2014/main" id="{D5D5FE1A-F7A0-4126-B5B5-5597B562C637}"/>
              </a:ext>
            </a:extLst>
          </p:cNvPr>
          <p:cNvSpPr/>
          <p:nvPr userDrawn="1"/>
        </p:nvSpPr>
        <p:spPr>
          <a:xfrm>
            <a:off x="4898416" y="3340519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sp>
        <p:nvSpPr>
          <p:cNvPr id="37" name="Punthaak 10">
            <a:extLst>
              <a:ext uri="{FF2B5EF4-FFF2-40B4-BE49-F238E27FC236}">
                <a16:creationId xmlns:a16="http://schemas.microsoft.com/office/drawing/2014/main" id="{07457F38-1440-4BBA-9AA0-6126CAA4B0B5}"/>
              </a:ext>
            </a:extLst>
          </p:cNvPr>
          <p:cNvSpPr/>
          <p:nvPr userDrawn="1"/>
        </p:nvSpPr>
        <p:spPr>
          <a:xfrm>
            <a:off x="7142292" y="334052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sp>
        <p:nvSpPr>
          <p:cNvPr id="38" name="Punthaak 10">
            <a:extLst>
              <a:ext uri="{FF2B5EF4-FFF2-40B4-BE49-F238E27FC236}">
                <a16:creationId xmlns:a16="http://schemas.microsoft.com/office/drawing/2014/main" id="{979794A4-FBDD-4B03-B181-D57485851B1E}"/>
              </a:ext>
            </a:extLst>
          </p:cNvPr>
          <p:cNvSpPr/>
          <p:nvPr userDrawn="1"/>
        </p:nvSpPr>
        <p:spPr>
          <a:xfrm>
            <a:off x="9386168" y="334052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6BCE35-F0CA-42B5-A327-B0DB0D2868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4330787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/>
              <a:t>Step n°1</a:t>
            </a:r>
            <a:endParaRPr lang="en-BE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319BB94-5C64-43F9-A844-F138B52E54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83187" y="4330800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/>
              <a:t>Step n°2</a:t>
            </a:r>
            <a:endParaRPr lang="en-BE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6AC66D8-74B1-4A19-B311-0274BCF23C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27063" y="4330800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/>
              <a:t>Step n°3</a:t>
            </a:r>
            <a:endParaRPr lang="en-BE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6149950-8CDB-4DC3-9645-2B52ED859B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70939" y="4330787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/>
              <a:t>Step n°4</a:t>
            </a:r>
            <a:endParaRPr lang="en-BE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22B33A9-E2DE-45F1-9758-BD8F50B601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13702" y="4330787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/>
              <a:t>Step n°5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6430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eken 3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396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 i="0" spc="300">
                <a:solidFill>
                  <a:srgbClr val="E9531D"/>
                </a:solidFill>
                <a:latin typeface="Objektiv Mk3" panose="020B0502020204020203" pitchFamily="34" charset="0"/>
                <a:cs typeface="Objektiv Mk3" panose="020B0502020204020203" pitchFamily="34" charset="0"/>
              </a:defRPr>
            </a:lvl1pPr>
          </a:lstStyle>
          <a:p>
            <a:r>
              <a:rPr lang="en-US"/>
              <a:t>Title</a:t>
            </a:r>
            <a:endParaRPr lang="nl-BE"/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pic>
        <p:nvPicPr>
          <p:cNvPr id="16" name="Afbeelding 5">
            <a:extLst>
              <a:ext uri="{FF2B5EF4-FFF2-40B4-BE49-F238E27FC236}">
                <a16:creationId xmlns:a16="http://schemas.microsoft.com/office/drawing/2014/main" id="{E258AF84-AD02-4E42-B0ED-9DDFC7E231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06" y="6202016"/>
            <a:ext cx="1169551" cy="266112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4B8E2D-1D0E-4E5B-B5F2-52CD795DC1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7401" y="4626239"/>
            <a:ext cx="2510626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/>
              <a:t>Subtext</a:t>
            </a:r>
            <a:endParaRPr lang="en-BE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B3A8310-F8EE-402E-9E66-02C1EBD19E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0687" y="4626238"/>
            <a:ext cx="2510626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/>
              <a:t>Subtext</a:t>
            </a:r>
            <a:endParaRPr lang="en-BE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54B4E41-4B05-4D61-B02E-E937F61068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43973" y="4626000"/>
            <a:ext cx="2510626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/>
              <a:t>Subtext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23443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eken 4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396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en-US"/>
              <a:t>Title</a:t>
            </a:r>
            <a:endParaRPr lang="nl-BE"/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17" name="Tijdelijke aanduiding voor afbeelding 2">
            <a:extLst>
              <a:ext uri="{FF2B5EF4-FFF2-40B4-BE49-F238E27FC236}">
                <a16:creationId xmlns:a16="http://schemas.microsoft.com/office/drawing/2014/main" id="{272BFA85-E9BC-4F29-9A93-C6ABF7683965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3685277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19" name="Tijdelijke aanduiding voor afbeelding 2">
            <a:extLst>
              <a:ext uri="{FF2B5EF4-FFF2-40B4-BE49-F238E27FC236}">
                <a16:creationId xmlns:a16="http://schemas.microsoft.com/office/drawing/2014/main" id="{263C7677-1BEC-49DF-AD9B-F5DBB8FC00D2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532354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1" name="Tijdelijke aanduiding voor afbeelding 2">
            <a:extLst>
              <a:ext uri="{FF2B5EF4-FFF2-40B4-BE49-F238E27FC236}">
                <a16:creationId xmlns:a16="http://schemas.microsoft.com/office/drawing/2014/main" id="{482CF976-6E52-45DE-9219-4F14AF09AC73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379431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pic>
        <p:nvPicPr>
          <p:cNvPr id="22" name="Afbeelding 5">
            <a:extLst>
              <a:ext uri="{FF2B5EF4-FFF2-40B4-BE49-F238E27FC236}">
                <a16:creationId xmlns:a16="http://schemas.microsoft.com/office/drawing/2014/main" id="{F9856E5C-EB6B-445C-9486-9C57586A6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06" y="6202016"/>
            <a:ext cx="1169551" cy="266112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2530A1E-D73C-459A-9082-3F8DF82600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/>
              <a:t>Subtext</a:t>
            </a:r>
            <a:endParaRPr lang="en-BE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D4F5DFB-846A-47F6-ABC2-A23FCC9868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85278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/>
              <a:t>Subtext</a:t>
            </a:r>
            <a:endParaRPr lang="en-BE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8465141-8B70-4824-AEBD-1DB8143CDF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2354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/>
              <a:t>Subtext</a:t>
            </a:r>
            <a:endParaRPr lang="en-BE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EE3D1-B8F2-4210-B675-0CCA8730D5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79430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/>
              <a:t>Subtext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40561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ng 1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686ECF79-39E0-49D3-92CE-E99DA57C2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475" y="517033"/>
            <a:ext cx="11209382" cy="6628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BE" err="1"/>
              <a:t>Title</a:t>
            </a:r>
            <a:endParaRPr lang="nl-BE"/>
          </a:p>
        </p:txBody>
      </p:sp>
      <p:pic>
        <p:nvPicPr>
          <p:cNvPr id="18" name="Afbeelding 5">
            <a:extLst>
              <a:ext uri="{FF2B5EF4-FFF2-40B4-BE49-F238E27FC236}">
                <a16:creationId xmlns:a16="http://schemas.microsoft.com/office/drawing/2014/main" id="{0E5A80C2-A46C-43E6-97B0-6039FE288C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06" y="6202016"/>
            <a:ext cx="1169551" cy="266112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4626F43-FFBE-4E8D-82AF-DA76F567AC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8576" y="1472559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6E0B34-8191-41B9-859C-04FD72AFAC52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022067"/>
            <a:ext cx="232233" cy="0"/>
          </a:xfrm>
          <a:prstGeom prst="line">
            <a:avLst/>
          </a:prstGeom>
          <a:ln w="28575">
            <a:solidFill>
              <a:srgbClr val="E953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0DD0C0C-114B-43F9-81BE-98D8E42398F3}"/>
              </a:ext>
            </a:extLst>
          </p:cNvPr>
          <p:cNvSpPr txBox="1"/>
          <p:nvPr userDrawn="1"/>
        </p:nvSpPr>
        <p:spPr>
          <a:xfrm>
            <a:off x="704850" y="168023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rPr>
              <a:t>1</a:t>
            </a:r>
            <a:endParaRPr lang="en-BE" sz="1600">
              <a:solidFill>
                <a:schemeClr val="bg1"/>
              </a:solidFill>
              <a:latin typeface="Objektiv Mk1" panose="020B0502020204020203" pitchFamily="34" charset="0"/>
              <a:cs typeface="Objektiv Mk1" panose="020B0502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0683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eken 5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396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en-US"/>
              <a:t>Title</a:t>
            </a:r>
            <a:endParaRPr lang="nl-BE"/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pic>
        <p:nvPicPr>
          <p:cNvPr id="22" name="Afbeelding 5">
            <a:extLst>
              <a:ext uri="{FF2B5EF4-FFF2-40B4-BE49-F238E27FC236}">
                <a16:creationId xmlns:a16="http://schemas.microsoft.com/office/drawing/2014/main" id="{F9856E5C-EB6B-445C-9486-9C57586A6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06" y="6202016"/>
            <a:ext cx="1169551" cy="266112"/>
          </a:xfrm>
          <a:prstGeom prst="rect">
            <a:avLst/>
          </a:prstGeom>
        </p:spPr>
      </p:pic>
      <p:sp>
        <p:nvSpPr>
          <p:cNvPr id="16" name="Tijdelijke aanduiding voor afbeelding 2">
            <a:extLst>
              <a:ext uri="{FF2B5EF4-FFF2-40B4-BE49-F238E27FC236}">
                <a16:creationId xmlns:a16="http://schemas.microsoft.com/office/drawing/2014/main" id="{C5644A26-162C-4A10-83B0-10461EE6A98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3082076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0" name="Tijdelijke aanduiding voor afbeelding 2">
            <a:extLst>
              <a:ext uri="{FF2B5EF4-FFF2-40B4-BE49-F238E27FC236}">
                <a16:creationId xmlns:a16="http://schemas.microsoft.com/office/drawing/2014/main" id="{BDFC09DC-4FA3-4328-877C-261B930C8287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5325952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27" name="Tijdelijke aanduiding voor afbeelding 2">
            <a:extLst>
              <a:ext uri="{FF2B5EF4-FFF2-40B4-BE49-F238E27FC236}">
                <a16:creationId xmlns:a16="http://schemas.microsoft.com/office/drawing/2014/main" id="{5F484890-1AA1-435C-8E1A-A18F13C3B6D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7569828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31" name="Tijdelijke aanduiding voor afbeelding 2">
            <a:extLst>
              <a:ext uri="{FF2B5EF4-FFF2-40B4-BE49-F238E27FC236}">
                <a16:creationId xmlns:a16="http://schemas.microsoft.com/office/drawing/2014/main" id="{90108DAD-85AB-4048-A190-D0F578C63DF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9813702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58DDE05-A473-494F-9B52-135C4F3E63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4330787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/>
              <a:t>Subtext</a:t>
            </a:r>
            <a:endParaRPr lang="en-BE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8F494237-24CB-49F6-973C-ABBB738CC3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83187" y="4330800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/>
              <a:t>Subtext</a:t>
            </a:r>
            <a:endParaRPr lang="en-BE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1A098B4-C648-4045-B10F-5A6F0963F3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27063" y="4330800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/>
              <a:t>Subtext</a:t>
            </a:r>
            <a:endParaRPr lang="en-BE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93607906-6B7F-4004-9EAC-86C57F0055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70939" y="4330787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/>
              <a:t>Subtext</a:t>
            </a:r>
            <a:endParaRPr lang="en-BE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3FAC271D-C1E9-4303-A9BA-4C16BC6F7FF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13702" y="4330787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/>
              <a:t>Subtext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93707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vak 5">
            <a:extLst>
              <a:ext uri="{FF2B5EF4-FFF2-40B4-BE49-F238E27FC236}">
                <a16:creationId xmlns:a16="http://schemas.microsoft.com/office/drawing/2014/main" id="{0250E49A-36C9-4086-8D1C-5343994AB738}"/>
              </a:ext>
            </a:extLst>
          </p:cNvPr>
          <p:cNvSpPr txBox="1"/>
          <p:nvPr userDrawn="1"/>
        </p:nvSpPr>
        <p:spPr>
          <a:xfrm>
            <a:off x="838200" y="317566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b="0" i="0" kern="1200" spc="0" baseline="0">
                <a:solidFill>
                  <a:schemeClr val="bg1"/>
                </a:solidFill>
                <a:latin typeface="Montserrat Medium" pitchFamily="2" charset="0"/>
                <a:ea typeface="+mj-ea"/>
                <a:cs typeface="Objektiv Mk1 Light" panose="020B0402020204020203" pitchFamily="34" charset="77"/>
              </a:rPr>
              <a:t>IT is </a:t>
            </a:r>
            <a:r>
              <a:rPr lang="nl-BE" sz="3600" b="0" i="0" kern="1200" spc="0" baseline="0" err="1">
                <a:solidFill>
                  <a:schemeClr val="bg1"/>
                </a:solidFill>
                <a:latin typeface="Objektiv Mk3" panose="020B0502020204020203" pitchFamily="34" charset="0"/>
                <a:ea typeface="+mj-ea"/>
                <a:cs typeface="Objektiv Mk3" panose="020B0502020204020203" pitchFamily="34" charset="0"/>
              </a:rPr>
              <a:t>about</a:t>
            </a:r>
            <a:r>
              <a:rPr lang="nl-BE" sz="3600" b="0" i="0" kern="1200" spc="0" baseline="0">
                <a:solidFill>
                  <a:schemeClr val="bg1"/>
                </a:solidFill>
                <a:latin typeface="Montserrat Medium" pitchFamily="2" charset="0"/>
                <a:ea typeface="+mj-ea"/>
                <a:cs typeface="Objektiv Mk1 Light" panose="020B0402020204020203" pitchFamily="34" charset="77"/>
              </a:rPr>
              <a:t> </a:t>
            </a:r>
            <a:r>
              <a:rPr lang="nl-BE" sz="3600" b="0" i="0" kern="1200" spc="0" baseline="0" err="1">
                <a:solidFill>
                  <a:schemeClr val="bg1"/>
                </a:solidFill>
                <a:latin typeface="Montserrat Medium" pitchFamily="2" charset="0"/>
                <a:ea typeface="+mj-ea"/>
                <a:cs typeface="Objektiv Mk1 Light" panose="020B0402020204020203" pitchFamily="34" charset="77"/>
              </a:rPr>
              <a:t>people</a:t>
            </a:r>
            <a:endParaRPr lang="nl-BE" sz="3600" b="0" i="0" kern="1200" spc="0" baseline="0">
              <a:solidFill>
                <a:schemeClr val="bg1"/>
              </a:solidFill>
              <a:latin typeface="Montserrat Medium" pitchFamily="2" charset="0"/>
              <a:ea typeface="+mj-ea"/>
              <a:cs typeface="Objektiv Mk1 Light" panose="020B0402020204020203" pitchFamily="34" charset="77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C997246-1A34-5345-9BA3-C7CBC31A45DB}"/>
              </a:ext>
            </a:extLst>
          </p:cNvPr>
          <p:cNvSpPr txBox="1"/>
          <p:nvPr userDrawn="1"/>
        </p:nvSpPr>
        <p:spPr>
          <a:xfrm>
            <a:off x="541868" y="6024204"/>
            <a:ext cx="16307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>
                <a:solidFill>
                  <a:schemeClr val="bg1"/>
                </a:solidFill>
                <a:latin typeface="Objektiv Mk3 Light" panose="020B0402020204020203" pitchFamily="34" charset="0"/>
                <a:cs typeface="Objektiv Mk3 Light" panose="020B0402020204020203" pitchFamily="34" charset="0"/>
              </a:rPr>
              <a:t>Entrepotkaai 10A, </a:t>
            </a:r>
          </a:p>
          <a:p>
            <a:r>
              <a:rPr lang="nl-BE" sz="1050">
                <a:solidFill>
                  <a:schemeClr val="bg1"/>
                </a:solidFill>
                <a:latin typeface="Objektiv Mk3 Light" panose="020B0402020204020203" pitchFamily="34" charset="0"/>
                <a:cs typeface="Objektiv Mk3 Light" panose="020B0402020204020203" pitchFamily="34" charset="0"/>
              </a:rPr>
              <a:t>2000 Antwerpen 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85958CE5-89CC-BB43-A415-871E533713E9}"/>
              </a:ext>
            </a:extLst>
          </p:cNvPr>
          <p:cNvSpPr txBox="1"/>
          <p:nvPr userDrawn="1"/>
        </p:nvSpPr>
        <p:spPr>
          <a:xfrm>
            <a:off x="2309196" y="6024203"/>
            <a:ext cx="18646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>
                <a:solidFill>
                  <a:schemeClr val="bg1"/>
                </a:solidFill>
                <a:latin typeface="Objektiv Mk3 Light" panose="020B0402020204020203" pitchFamily="34" charset="0"/>
                <a:cs typeface="Objektiv Mk3 Light" panose="020B0402020204020203" pitchFamily="34" charset="0"/>
              </a:rPr>
              <a:t>Leonardo Da Vincilaan 9, </a:t>
            </a:r>
          </a:p>
          <a:p>
            <a:r>
              <a:rPr lang="nl-BE" sz="1050">
                <a:solidFill>
                  <a:schemeClr val="bg1"/>
                </a:solidFill>
                <a:latin typeface="Objektiv Mk3 Light" panose="020B0402020204020203" pitchFamily="34" charset="0"/>
                <a:cs typeface="Objektiv Mk3 Light" panose="020B0402020204020203" pitchFamily="34" charset="0"/>
              </a:rPr>
              <a:t>1930 Zaventem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2B87E6F-2AFA-0B42-AA3A-DAB3C360CAFA}"/>
              </a:ext>
            </a:extLst>
          </p:cNvPr>
          <p:cNvSpPr txBox="1"/>
          <p:nvPr userDrawn="1"/>
        </p:nvSpPr>
        <p:spPr>
          <a:xfrm>
            <a:off x="7226588" y="6022486"/>
            <a:ext cx="14463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>
                <a:solidFill>
                  <a:schemeClr val="bg1"/>
                </a:solidFill>
                <a:latin typeface="Objektiv Mk3 Light" panose="020B0402020204020203" pitchFamily="34" charset="0"/>
                <a:cs typeface="Objektiv Mk3 Light" panose="020B0402020204020203" pitchFamily="34" charset="0"/>
              </a:rPr>
              <a:t>T +32 3 23499.58</a:t>
            </a:r>
          </a:p>
          <a:p>
            <a:r>
              <a:rPr lang="nl-BE" sz="1050">
                <a:solidFill>
                  <a:schemeClr val="bg1"/>
                </a:solidFill>
                <a:latin typeface="Objektiv Mk3 Light" panose="020B0402020204020203" pitchFamily="34" charset="0"/>
                <a:cs typeface="Objektiv Mk3 Light" panose="020B0402020204020203" pitchFamily="34" charset="0"/>
              </a:rPr>
              <a:t>info@axxes.com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DBD0011D-CEFE-524E-87C5-5891866E6C06}"/>
              </a:ext>
            </a:extLst>
          </p:cNvPr>
          <p:cNvSpPr/>
          <p:nvPr userDrawn="1"/>
        </p:nvSpPr>
        <p:spPr>
          <a:xfrm>
            <a:off x="9120285" y="6019101"/>
            <a:ext cx="14463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050">
                <a:solidFill>
                  <a:schemeClr val="bg1"/>
                </a:solidFill>
                <a:latin typeface="Objektiv Mk3 Light" panose="020B0402020204020203" pitchFamily="34" charset="0"/>
                <a:cs typeface="Objektiv Mk3 Light" panose="020B0402020204020203" pitchFamily="34" charset="0"/>
              </a:rPr>
              <a:t>www.axxes.com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B40EBEC6-282C-7144-9D97-266ED636233D}"/>
              </a:ext>
            </a:extLst>
          </p:cNvPr>
          <p:cNvCxnSpPr>
            <a:cxnSpLocks/>
          </p:cNvCxnSpPr>
          <p:nvPr userDrawn="1"/>
        </p:nvCxnSpPr>
        <p:spPr>
          <a:xfrm>
            <a:off x="9231010" y="6321783"/>
            <a:ext cx="13546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9E6A063D-0D17-7A48-9E58-89B95729F655}"/>
              </a:ext>
            </a:extLst>
          </p:cNvPr>
          <p:cNvSpPr txBox="1"/>
          <p:nvPr userDrawn="1"/>
        </p:nvSpPr>
        <p:spPr>
          <a:xfrm>
            <a:off x="4597515" y="6024203"/>
            <a:ext cx="23228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b="0" i="0" kern="1200">
                <a:solidFill>
                  <a:schemeClr val="bg1"/>
                </a:solidFill>
                <a:effectLst/>
                <a:latin typeface="Objektiv Mk3 Light" panose="020B0402020204020203" pitchFamily="34" charset="0"/>
                <a:ea typeface="+mn-ea"/>
                <a:cs typeface="Objektiv Mk3 Light" panose="020B0402020204020203" pitchFamily="34" charset="0"/>
              </a:rPr>
              <a:t>Ottergemsesteenweg Zuid 808</a:t>
            </a:r>
          </a:p>
          <a:p>
            <a:r>
              <a:rPr lang="nl-BE" sz="1050" b="0" i="0" kern="1200">
                <a:solidFill>
                  <a:schemeClr val="bg1"/>
                </a:solidFill>
                <a:effectLst/>
                <a:latin typeface="Objektiv Mk3 Light" panose="020B0402020204020203" pitchFamily="34" charset="0"/>
                <a:ea typeface="+mn-ea"/>
                <a:cs typeface="Objektiv Mk3 Light" panose="020B0402020204020203" pitchFamily="34" charset="0"/>
              </a:rPr>
              <a:t>bus 300 , 9000 Gent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EC8A938-1CAB-664D-BC65-74B983254C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72862" y="5930840"/>
            <a:ext cx="777270" cy="41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31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ng 2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686ECF79-39E0-49D3-92CE-E99DA57C2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475" y="517033"/>
            <a:ext cx="11209382" cy="6628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BE" err="1"/>
              <a:t>Title</a:t>
            </a:r>
            <a:endParaRPr lang="nl-BE"/>
          </a:p>
        </p:txBody>
      </p:sp>
      <p:pic>
        <p:nvPicPr>
          <p:cNvPr id="18" name="Afbeelding 5">
            <a:extLst>
              <a:ext uri="{FF2B5EF4-FFF2-40B4-BE49-F238E27FC236}">
                <a16:creationId xmlns:a16="http://schemas.microsoft.com/office/drawing/2014/main" id="{0E5A80C2-A46C-43E6-97B0-6039FE288C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06" y="6202016"/>
            <a:ext cx="1169551" cy="266112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4626F43-FFBE-4E8D-82AF-DA76F567AC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8576" y="1472559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6E0B34-8191-41B9-859C-04FD72AFAC52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022067"/>
            <a:ext cx="232233" cy="0"/>
          </a:xfrm>
          <a:prstGeom prst="line">
            <a:avLst/>
          </a:prstGeom>
          <a:ln w="28575">
            <a:solidFill>
              <a:srgbClr val="E953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B83B63C-01DF-4CAE-A6C8-015F10787D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8576" y="2344038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F0893D-FDF1-4EE5-9BF3-37C4B1DA6046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893546"/>
            <a:ext cx="232233" cy="0"/>
          </a:xfrm>
          <a:prstGeom prst="line">
            <a:avLst/>
          </a:prstGeom>
          <a:ln w="28575">
            <a:solidFill>
              <a:srgbClr val="E953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0DD0C0C-114B-43F9-81BE-98D8E42398F3}"/>
              </a:ext>
            </a:extLst>
          </p:cNvPr>
          <p:cNvSpPr txBox="1"/>
          <p:nvPr userDrawn="1"/>
        </p:nvSpPr>
        <p:spPr>
          <a:xfrm>
            <a:off x="704850" y="168023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rPr>
              <a:t>1</a:t>
            </a:r>
            <a:endParaRPr lang="en-BE" sz="1600">
              <a:solidFill>
                <a:schemeClr val="bg1"/>
              </a:solidFill>
              <a:latin typeface="Objektiv Mk1" panose="020B0502020204020203" pitchFamily="34" charset="0"/>
              <a:cs typeface="Objektiv Mk1" panose="020B050202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3E0D94-3DC6-421C-875C-1A723CAF8277}"/>
              </a:ext>
            </a:extLst>
          </p:cNvPr>
          <p:cNvSpPr txBox="1"/>
          <p:nvPr userDrawn="1"/>
        </p:nvSpPr>
        <p:spPr>
          <a:xfrm>
            <a:off x="704845" y="2538820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rPr>
              <a:t>2</a:t>
            </a:r>
            <a:endParaRPr lang="en-BE" sz="1600">
              <a:solidFill>
                <a:schemeClr val="bg1"/>
              </a:solidFill>
              <a:latin typeface="Objektiv Mk1" panose="020B0502020204020203" pitchFamily="34" charset="0"/>
              <a:cs typeface="Objektiv Mk1" panose="020B0502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282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ng 3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686ECF79-39E0-49D3-92CE-E99DA57C2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475" y="517033"/>
            <a:ext cx="11209382" cy="6628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BE" err="1"/>
              <a:t>Title</a:t>
            </a:r>
            <a:endParaRPr lang="nl-BE"/>
          </a:p>
        </p:txBody>
      </p:sp>
      <p:pic>
        <p:nvPicPr>
          <p:cNvPr id="18" name="Afbeelding 5">
            <a:extLst>
              <a:ext uri="{FF2B5EF4-FFF2-40B4-BE49-F238E27FC236}">
                <a16:creationId xmlns:a16="http://schemas.microsoft.com/office/drawing/2014/main" id="{0E5A80C2-A46C-43E6-97B0-6039FE288C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06" y="6202016"/>
            <a:ext cx="1169551" cy="266112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4626F43-FFBE-4E8D-82AF-DA76F567AC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8576" y="1472559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6E0B34-8191-41B9-859C-04FD72AFAC52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022067"/>
            <a:ext cx="232233" cy="0"/>
          </a:xfrm>
          <a:prstGeom prst="line">
            <a:avLst/>
          </a:prstGeom>
          <a:ln w="28575">
            <a:solidFill>
              <a:srgbClr val="E953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B83B63C-01DF-4CAE-A6C8-015F10787D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8576" y="2344038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F0893D-FDF1-4EE5-9BF3-37C4B1DA6046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893546"/>
            <a:ext cx="232233" cy="0"/>
          </a:xfrm>
          <a:prstGeom prst="line">
            <a:avLst/>
          </a:prstGeom>
          <a:ln w="28575">
            <a:solidFill>
              <a:srgbClr val="E953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D33D00F-FD1E-4CCD-B6D3-CBAA23DE29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78576" y="3215517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026D12-6F6E-4202-8CE8-7E0E15DD237A}"/>
              </a:ext>
            </a:extLst>
          </p:cNvPr>
          <p:cNvCxnSpPr>
            <a:cxnSpLocks/>
          </p:cNvCxnSpPr>
          <p:nvPr userDrawn="1"/>
        </p:nvCxnSpPr>
        <p:spPr>
          <a:xfrm>
            <a:off x="1374978" y="3784075"/>
            <a:ext cx="232233" cy="0"/>
          </a:xfrm>
          <a:prstGeom prst="line">
            <a:avLst/>
          </a:prstGeom>
          <a:ln w="28575">
            <a:solidFill>
              <a:srgbClr val="E953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0DD0C0C-114B-43F9-81BE-98D8E42398F3}"/>
              </a:ext>
            </a:extLst>
          </p:cNvPr>
          <p:cNvSpPr txBox="1"/>
          <p:nvPr userDrawn="1"/>
        </p:nvSpPr>
        <p:spPr>
          <a:xfrm>
            <a:off x="704850" y="168023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rPr>
              <a:t>1</a:t>
            </a:r>
            <a:endParaRPr lang="en-BE" sz="1600">
              <a:solidFill>
                <a:schemeClr val="bg1"/>
              </a:solidFill>
              <a:latin typeface="Objektiv Mk1" panose="020B0502020204020203" pitchFamily="34" charset="0"/>
              <a:cs typeface="Objektiv Mk1" panose="020B050202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3E0D94-3DC6-421C-875C-1A723CAF8277}"/>
              </a:ext>
            </a:extLst>
          </p:cNvPr>
          <p:cNvSpPr txBox="1"/>
          <p:nvPr userDrawn="1"/>
        </p:nvSpPr>
        <p:spPr>
          <a:xfrm>
            <a:off x="704845" y="2538820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rPr>
              <a:t>2</a:t>
            </a:r>
            <a:endParaRPr lang="en-BE" sz="1600">
              <a:solidFill>
                <a:schemeClr val="bg1"/>
              </a:solidFill>
              <a:latin typeface="Objektiv Mk1" panose="020B0502020204020203" pitchFamily="34" charset="0"/>
              <a:cs typeface="Objektiv Mk1" panose="020B050202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F3F162-1ED7-4480-A103-DE6975BF955F}"/>
              </a:ext>
            </a:extLst>
          </p:cNvPr>
          <p:cNvSpPr txBox="1"/>
          <p:nvPr userDrawn="1"/>
        </p:nvSpPr>
        <p:spPr>
          <a:xfrm>
            <a:off x="704850" y="3421803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rPr>
              <a:t>3</a:t>
            </a:r>
            <a:endParaRPr lang="en-BE" sz="1600">
              <a:solidFill>
                <a:schemeClr val="bg1"/>
              </a:solidFill>
              <a:latin typeface="Objektiv Mk1" panose="020B0502020204020203" pitchFamily="34" charset="0"/>
              <a:cs typeface="Objektiv Mk1" panose="020B0502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92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ng 4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1">
            <a:extLst>
              <a:ext uri="{FF2B5EF4-FFF2-40B4-BE49-F238E27FC236}">
                <a16:creationId xmlns:a16="http://schemas.microsoft.com/office/drawing/2014/main" id="{DE6A171C-7B33-4482-93D1-318E5501F4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475" y="517033"/>
            <a:ext cx="11209382" cy="6628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BE" err="1"/>
              <a:t>Title</a:t>
            </a:r>
            <a:endParaRPr lang="nl-BE"/>
          </a:p>
        </p:txBody>
      </p:sp>
      <p:pic>
        <p:nvPicPr>
          <p:cNvPr id="25" name="Afbeelding 5">
            <a:extLst>
              <a:ext uri="{FF2B5EF4-FFF2-40B4-BE49-F238E27FC236}">
                <a16:creationId xmlns:a16="http://schemas.microsoft.com/office/drawing/2014/main" id="{F408E006-296E-4188-BDB6-2D25C005EB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06" y="6202016"/>
            <a:ext cx="1169551" cy="266112"/>
          </a:xfrm>
          <a:prstGeom prst="rect">
            <a:avLst/>
          </a:prstGeom>
        </p:spPr>
      </p:pic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63FC622-6935-4DD7-9C97-3EEDD7E57B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8576" y="1472559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0BB7275-9F17-4EBE-A301-00EDCF2F14DF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022067"/>
            <a:ext cx="232233" cy="0"/>
          </a:xfrm>
          <a:prstGeom prst="line">
            <a:avLst/>
          </a:prstGeom>
          <a:ln w="28575">
            <a:solidFill>
              <a:srgbClr val="E953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B853C52-524B-4FB3-9BC9-AA2C12B345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8576" y="2344038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15EA35-A29E-48C0-8EC0-AFA23FB1F053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893546"/>
            <a:ext cx="232233" cy="0"/>
          </a:xfrm>
          <a:prstGeom prst="line">
            <a:avLst/>
          </a:prstGeom>
          <a:ln w="28575">
            <a:solidFill>
              <a:srgbClr val="E953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32CE5B44-C59A-43F7-993B-07386E9ED4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78576" y="3215517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3E47CFF-BD92-42C0-9425-E82A3D785CF7}"/>
              </a:ext>
            </a:extLst>
          </p:cNvPr>
          <p:cNvCxnSpPr>
            <a:cxnSpLocks/>
          </p:cNvCxnSpPr>
          <p:nvPr userDrawn="1"/>
        </p:nvCxnSpPr>
        <p:spPr>
          <a:xfrm>
            <a:off x="1374978" y="3784075"/>
            <a:ext cx="232233" cy="0"/>
          </a:xfrm>
          <a:prstGeom prst="line">
            <a:avLst/>
          </a:prstGeom>
          <a:ln w="28575">
            <a:solidFill>
              <a:srgbClr val="E953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581770-9353-4435-BB13-8E8325DCE4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576" y="4090277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31DFF5E-17B6-48E7-8545-6EF760588AAD}"/>
              </a:ext>
            </a:extLst>
          </p:cNvPr>
          <p:cNvCxnSpPr>
            <a:cxnSpLocks/>
          </p:cNvCxnSpPr>
          <p:nvPr userDrawn="1"/>
        </p:nvCxnSpPr>
        <p:spPr>
          <a:xfrm>
            <a:off x="1374978" y="4639785"/>
            <a:ext cx="232233" cy="0"/>
          </a:xfrm>
          <a:prstGeom prst="line">
            <a:avLst/>
          </a:prstGeom>
          <a:ln w="28575">
            <a:solidFill>
              <a:srgbClr val="E953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DF24FD1-2866-4115-BCDA-3A00E52054F0}"/>
              </a:ext>
            </a:extLst>
          </p:cNvPr>
          <p:cNvSpPr txBox="1"/>
          <p:nvPr userDrawn="1"/>
        </p:nvSpPr>
        <p:spPr>
          <a:xfrm>
            <a:off x="704850" y="168023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rPr>
              <a:t>1</a:t>
            </a:r>
            <a:endParaRPr lang="en-BE" sz="1600">
              <a:solidFill>
                <a:schemeClr val="bg1"/>
              </a:solidFill>
              <a:latin typeface="Objektiv Mk1" panose="020B0502020204020203" pitchFamily="34" charset="0"/>
              <a:cs typeface="Objektiv Mk1" panose="020B050202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BD3C8A-63A5-49FA-A9AA-DC5BB0565670}"/>
              </a:ext>
            </a:extLst>
          </p:cNvPr>
          <p:cNvSpPr txBox="1"/>
          <p:nvPr userDrawn="1"/>
        </p:nvSpPr>
        <p:spPr>
          <a:xfrm>
            <a:off x="704845" y="2538820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rPr>
              <a:t>2</a:t>
            </a:r>
            <a:endParaRPr lang="en-BE" sz="1600">
              <a:solidFill>
                <a:schemeClr val="bg1"/>
              </a:solidFill>
              <a:latin typeface="Objektiv Mk1" panose="020B0502020204020203" pitchFamily="34" charset="0"/>
              <a:cs typeface="Objektiv Mk1" panose="020B050202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1FA47A-41D0-4F5B-A3F4-805011B77217}"/>
              </a:ext>
            </a:extLst>
          </p:cNvPr>
          <p:cNvSpPr txBox="1"/>
          <p:nvPr userDrawn="1"/>
        </p:nvSpPr>
        <p:spPr>
          <a:xfrm>
            <a:off x="704850" y="3421803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rPr>
              <a:t>3</a:t>
            </a:r>
            <a:endParaRPr lang="en-BE" sz="1600">
              <a:solidFill>
                <a:schemeClr val="bg1"/>
              </a:solidFill>
              <a:latin typeface="Objektiv Mk1" panose="020B0502020204020203" pitchFamily="34" charset="0"/>
              <a:cs typeface="Objektiv Mk1" panose="020B050202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C0E9BB-95C8-4646-917D-679A8009D112}"/>
              </a:ext>
            </a:extLst>
          </p:cNvPr>
          <p:cNvSpPr txBox="1"/>
          <p:nvPr userDrawn="1"/>
        </p:nvSpPr>
        <p:spPr>
          <a:xfrm>
            <a:off x="700418" y="428305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rPr>
              <a:t>4</a:t>
            </a:r>
            <a:endParaRPr lang="en-BE" sz="1600">
              <a:solidFill>
                <a:schemeClr val="bg1"/>
              </a:solidFill>
              <a:latin typeface="Objektiv Mk1" panose="020B0502020204020203" pitchFamily="34" charset="0"/>
              <a:cs typeface="Objektiv Mk1" panose="020B0502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327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ng 5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B3B87BD0-3979-4741-B6DD-59AA2950B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475" y="517033"/>
            <a:ext cx="11209382" cy="6628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BE" err="1"/>
              <a:t>Title</a:t>
            </a:r>
            <a:endParaRPr lang="nl-BE"/>
          </a:p>
        </p:txBody>
      </p:sp>
      <p:pic>
        <p:nvPicPr>
          <p:cNvPr id="9" name="Afbeelding 5">
            <a:extLst>
              <a:ext uri="{FF2B5EF4-FFF2-40B4-BE49-F238E27FC236}">
                <a16:creationId xmlns:a16="http://schemas.microsoft.com/office/drawing/2014/main" id="{590B1C79-1516-485F-BF6A-E3B6B40D7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06" y="6202016"/>
            <a:ext cx="1169551" cy="26611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0A562-F402-4E88-A72A-0E5A72EB8B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8576" y="1472559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EF634E-CEBE-44DF-ADDA-7C8971D41D6F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022067"/>
            <a:ext cx="232233" cy="0"/>
          </a:xfrm>
          <a:prstGeom prst="line">
            <a:avLst/>
          </a:prstGeom>
          <a:ln w="28575">
            <a:solidFill>
              <a:srgbClr val="E953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61B61BA7-AF07-4A3A-9983-AFEB1C8DD2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8576" y="2344038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53AFB1-2547-4A6B-9044-60E309451DC2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893546"/>
            <a:ext cx="232233" cy="0"/>
          </a:xfrm>
          <a:prstGeom prst="line">
            <a:avLst/>
          </a:prstGeom>
          <a:ln w="28575">
            <a:solidFill>
              <a:srgbClr val="E953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B6E1411-E09F-4FB7-9074-9C0E2A952B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78576" y="3215517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3AB2A57-8D6E-45A9-A768-80C8C70BE316}"/>
              </a:ext>
            </a:extLst>
          </p:cNvPr>
          <p:cNvCxnSpPr>
            <a:cxnSpLocks/>
          </p:cNvCxnSpPr>
          <p:nvPr userDrawn="1"/>
        </p:nvCxnSpPr>
        <p:spPr>
          <a:xfrm>
            <a:off x="1374978" y="3784075"/>
            <a:ext cx="232233" cy="0"/>
          </a:xfrm>
          <a:prstGeom prst="line">
            <a:avLst/>
          </a:prstGeom>
          <a:ln w="28575">
            <a:solidFill>
              <a:srgbClr val="E953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D6B2EA07-343A-483A-A4F2-A5C1957ABB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576" y="4090277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303100D-0B66-4520-8C72-FB9DC39C1E61}"/>
              </a:ext>
            </a:extLst>
          </p:cNvPr>
          <p:cNvCxnSpPr>
            <a:cxnSpLocks/>
          </p:cNvCxnSpPr>
          <p:nvPr userDrawn="1"/>
        </p:nvCxnSpPr>
        <p:spPr>
          <a:xfrm>
            <a:off x="1374978" y="4639785"/>
            <a:ext cx="232233" cy="0"/>
          </a:xfrm>
          <a:prstGeom prst="line">
            <a:avLst/>
          </a:prstGeom>
          <a:ln w="28575">
            <a:solidFill>
              <a:srgbClr val="E953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FC9E53AE-B45E-443A-B09D-0FB3062F60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78576" y="4958314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ADD0C05-BF7F-4E87-85ED-8FF8546BAFA1}"/>
              </a:ext>
            </a:extLst>
          </p:cNvPr>
          <p:cNvCxnSpPr>
            <a:cxnSpLocks/>
          </p:cNvCxnSpPr>
          <p:nvPr userDrawn="1"/>
        </p:nvCxnSpPr>
        <p:spPr>
          <a:xfrm>
            <a:off x="1374978" y="5507822"/>
            <a:ext cx="232233" cy="0"/>
          </a:xfrm>
          <a:prstGeom prst="line">
            <a:avLst/>
          </a:prstGeom>
          <a:ln w="28575">
            <a:solidFill>
              <a:srgbClr val="E953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7F673D-D278-4CA5-B6AF-7434A5D0BE22}"/>
              </a:ext>
            </a:extLst>
          </p:cNvPr>
          <p:cNvSpPr txBox="1"/>
          <p:nvPr userDrawn="1"/>
        </p:nvSpPr>
        <p:spPr>
          <a:xfrm>
            <a:off x="704850" y="168023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rPr>
              <a:t>1</a:t>
            </a:r>
            <a:endParaRPr lang="en-BE" sz="1600">
              <a:solidFill>
                <a:schemeClr val="bg1"/>
              </a:solidFill>
              <a:latin typeface="Objektiv Mk1" panose="020B0502020204020203" pitchFamily="34" charset="0"/>
              <a:cs typeface="Objektiv Mk1" panose="020B050202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E27F8B-E7D4-46F0-8218-55D138B5DBC4}"/>
              </a:ext>
            </a:extLst>
          </p:cNvPr>
          <p:cNvSpPr txBox="1"/>
          <p:nvPr userDrawn="1"/>
        </p:nvSpPr>
        <p:spPr>
          <a:xfrm>
            <a:off x="704845" y="2538820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rPr>
              <a:t>2</a:t>
            </a:r>
            <a:endParaRPr lang="en-BE" sz="1600">
              <a:solidFill>
                <a:schemeClr val="bg1"/>
              </a:solidFill>
              <a:latin typeface="Objektiv Mk1" panose="020B0502020204020203" pitchFamily="34" charset="0"/>
              <a:cs typeface="Objektiv Mk1" panose="020B050202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7C3088-9E37-412C-9083-8BA154C8DFAA}"/>
              </a:ext>
            </a:extLst>
          </p:cNvPr>
          <p:cNvSpPr txBox="1"/>
          <p:nvPr userDrawn="1"/>
        </p:nvSpPr>
        <p:spPr>
          <a:xfrm>
            <a:off x="704850" y="3421803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rPr>
              <a:t>3</a:t>
            </a:r>
            <a:endParaRPr lang="en-BE" sz="1600">
              <a:solidFill>
                <a:schemeClr val="bg1"/>
              </a:solidFill>
              <a:latin typeface="Objektiv Mk1" panose="020B0502020204020203" pitchFamily="34" charset="0"/>
              <a:cs typeface="Objektiv Mk1" panose="020B050202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4BFFCC-A603-4B82-BF4A-9F1F89CB88FE}"/>
              </a:ext>
            </a:extLst>
          </p:cNvPr>
          <p:cNvSpPr txBox="1"/>
          <p:nvPr userDrawn="1"/>
        </p:nvSpPr>
        <p:spPr>
          <a:xfrm>
            <a:off x="700418" y="428305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rPr>
              <a:t>4</a:t>
            </a:r>
            <a:endParaRPr lang="en-BE" sz="1600">
              <a:solidFill>
                <a:schemeClr val="bg1"/>
              </a:solidFill>
              <a:latin typeface="Objektiv Mk1" panose="020B0502020204020203" pitchFamily="34" charset="0"/>
              <a:cs typeface="Objektiv Mk1" panose="020B050202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513AE9-1894-4303-83A9-D885CB4DEEC0}"/>
              </a:ext>
            </a:extLst>
          </p:cNvPr>
          <p:cNvSpPr txBox="1"/>
          <p:nvPr userDrawn="1"/>
        </p:nvSpPr>
        <p:spPr>
          <a:xfrm>
            <a:off x="709585" y="5159263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rPr>
              <a:t>5</a:t>
            </a:r>
            <a:endParaRPr lang="en-BE" sz="1600">
              <a:solidFill>
                <a:schemeClr val="bg1"/>
              </a:solidFill>
              <a:latin typeface="Objektiv Mk1" panose="020B0502020204020203" pitchFamily="34" charset="0"/>
              <a:cs typeface="Objektiv Mk1" panose="020B0502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124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Tussen)titel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3939634"/>
            <a:ext cx="10515600" cy="5242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b="0" i="0" spc="0" baseline="0">
                <a:solidFill>
                  <a:srgbClr val="E9531D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err="1"/>
              <a:t>Subtitle</a:t>
            </a:r>
            <a:endParaRPr lang="nl-NL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78B0783-B04A-EF41-877C-06475AAF1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1612492"/>
            <a:ext cx="10515600" cy="1615766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defRPr sz="5400" b="0" i="0" spc="200" baseline="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err="1"/>
              <a:t>Title</a:t>
            </a:r>
            <a:endParaRPr lang="nl-BE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10C07F7-76F1-FB44-9595-A3BD5894D7D7}"/>
              </a:ext>
            </a:extLst>
          </p:cNvPr>
          <p:cNvCxnSpPr>
            <a:cxnSpLocks/>
          </p:cNvCxnSpPr>
          <p:nvPr userDrawn="1"/>
        </p:nvCxnSpPr>
        <p:spPr>
          <a:xfrm>
            <a:off x="6024032" y="3626223"/>
            <a:ext cx="14393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Afbeelding 5">
            <a:extLst>
              <a:ext uri="{FF2B5EF4-FFF2-40B4-BE49-F238E27FC236}">
                <a16:creationId xmlns:a16="http://schemas.microsoft.com/office/drawing/2014/main" id="{C98E2948-81DE-4434-A8E2-20E23871AC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06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4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(enkel titel)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4709"/>
            <a:ext cx="10515600" cy="155349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4400" b="0" i="0" spc="0" baseline="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en-US"/>
              <a:t>Title</a:t>
            </a:r>
            <a:endParaRPr lang="nl-BE"/>
          </a:p>
        </p:txBody>
      </p:sp>
      <p:pic>
        <p:nvPicPr>
          <p:cNvPr id="3" name="Afbeelding 5">
            <a:extLst>
              <a:ext uri="{FF2B5EF4-FFF2-40B4-BE49-F238E27FC236}">
                <a16:creationId xmlns:a16="http://schemas.microsoft.com/office/drawing/2014/main" id="{093B22EE-C5A7-4017-8162-020184717D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06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35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edige tekst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B3B87BD0-3979-4741-B6DD-59AA2950B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475" y="517033"/>
            <a:ext cx="11209382" cy="6628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5EA2DE5-2542-41CD-B4AB-CB712C95A16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44475" y="1632155"/>
            <a:ext cx="11209381" cy="4208206"/>
          </a:xfrm>
          <a:prstGeom prst="rect">
            <a:avLst/>
          </a:prstGeom>
        </p:spPr>
        <p:txBody>
          <a:bodyPr>
            <a:normAutofit/>
          </a:bodyPr>
          <a:lstStyle>
            <a:lvl1pPr defTabSz="504000">
              <a:defRPr sz="24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defTabSz="504000">
              <a:defRPr sz="20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2pPr>
            <a:lvl3pPr defTabSz="504000">
              <a:defRPr sz="18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3pPr>
            <a:lvl4pPr defTabSz="504000">
              <a:defRPr sz="16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4pPr>
            <a:lvl5pPr defTabSz="504000">
              <a:defRPr sz="140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pic>
        <p:nvPicPr>
          <p:cNvPr id="9" name="Afbeelding 5">
            <a:extLst>
              <a:ext uri="{FF2B5EF4-FFF2-40B4-BE49-F238E27FC236}">
                <a16:creationId xmlns:a16="http://schemas.microsoft.com/office/drawing/2014/main" id="{590B1C79-1516-485F-BF6A-E3B6B40D7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06" y="6202016"/>
            <a:ext cx="1169551" cy="2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2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E0277A14-2B12-4E94-8B47-2A89D4DD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943F3-1F32-4F48-A0FB-48B043C0B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19290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attpurrie/WhatsNewNE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attpurrie/WhatsNewNE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attpurrie/WhatsNewNE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attpurrie/WhatsNewNET" TargetMode="Externa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9184AD-68A4-4AD1-A25F-FA9C626E1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052" y="550606"/>
            <a:ext cx="10097729" cy="2172929"/>
          </a:xfrm>
        </p:spPr>
        <p:txBody>
          <a:bodyPr/>
          <a:lstStyle/>
          <a:p>
            <a:r>
              <a:rPr lang="en-US" dirty="0"/>
              <a:t>.NET (Core) Introduction &amp; new features part 2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D6FD5A-8FD1-4263-81AD-6B757AEBE1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2052" y="2824722"/>
            <a:ext cx="10097729" cy="980857"/>
          </a:xfrm>
        </p:spPr>
        <p:txBody>
          <a:bodyPr/>
          <a:lstStyle/>
          <a:p>
            <a:r>
              <a:rPr lang="en-US"/>
              <a:t>Matthias Heylen &amp; Bart Gevaert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41172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21022E-C8A1-5C96-63C2-F1031490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135" y="577239"/>
            <a:ext cx="10097729" cy="2172929"/>
          </a:xfrm>
        </p:spPr>
        <p:txBody>
          <a:bodyPr/>
          <a:lstStyle/>
          <a:p>
            <a:r>
              <a:rPr lang="nl-BE" dirty="0"/>
              <a:t>Complete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exercise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AD4FC1-E074-5045-209A-8FCED459B3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BE" dirty="0">
                <a:hlinkClick r:id="rId3"/>
              </a:rPr>
              <a:t>https://github.com/brattpurrie/WhatsNewNET</a:t>
            </a:r>
            <a:endParaRPr lang="nl-BE" dirty="0"/>
          </a:p>
          <a:p>
            <a:r>
              <a:rPr lang="nl-BE" dirty="0"/>
              <a:t>1_HttpClient_Exercises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88873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7E7CE9-3AF2-0BBC-F55E-115F6617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err="1"/>
              <a:t>IOptions</a:t>
            </a:r>
            <a:r>
              <a:rPr lang="nl-BE" dirty="0"/>
              <a:t> &amp; </a:t>
            </a:r>
            <a:br>
              <a:rPr lang="nl-BE" dirty="0"/>
            </a:br>
            <a:r>
              <a:rPr lang="nl-BE" dirty="0"/>
              <a:t>Options </a:t>
            </a:r>
            <a:r>
              <a:rPr lang="nl-BE" dirty="0" err="1"/>
              <a:t>pattern</a:t>
            </a:r>
            <a:endParaRPr lang="en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764A5-EB11-5329-D721-933082AB82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600" y="1630801"/>
            <a:ext cx="5357894" cy="4208400"/>
          </a:xfrm>
        </p:spPr>
        <p:txBody>
          <a:bodyPr/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25DC4DD9-F91E-A536-C216-2261A28E6AED}"/>
              </a:ext>
            </a:extLst>
          </p:cNvPr>
          <p:cNvSpPr txBox="1">
            <a:spLocks/>
          </p:cNvSpPr>
          <p:nvPr/>
        </p:nvSpPr>
        <p:spPr>
          <a:xfrm>
            <a:off x="696000" y="1783201"/>
            <a:ext cx="5357894" cy="420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5040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1pPr>
            <a:lvl2pPr marL="685783" indent="-228594" algn="l" defTabSz="504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2pPr>
            <a:lvl3pPr marL="1142971" indent="-228594" algn="l" defTabSz="504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3pPr>
            <a:lvl4pPr marL="1600160" indent="-228594" algn="l" defTabSz="504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4pPr>
            <a:lvl5pPr marL="2057349" indent="-228594" algn="l" defTabSz="504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  <a:p>
            <a:endParaRPr lang="nl-BE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90B564C-A806-F58C-9EF5-3250763FF089}"/>
              </a:ext>
            </a:extLst>
          </p:cNvPr>
          <p:cNvSpPr txBox="1">
            <a:spLocks/>
          </p:cNvSpPr>
          <p:nvPr/>
        </p:nvSpPr>
        <p:spPr>
          <a:xfrm>
            <a:off x="848400" y="1935601"/>
            <a:ext cx="5357894" cy="420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5040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1pPr>
            <a:lvl2pPr marL="685783" indent="-228594" algn="l" defTabSz="504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2pPr>
            <a:lvl3pPr marL="1142971" indent="-228594" algn="l" defTabSz="504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3pPr>
            <a:lvl4pPr marL="1600160" indent="-228594" algn="l" defTabSz="504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4pPr>
            <a:lvl5pPr marL="2057349" indent="-228594" algn="l" defTabSz="504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Advantages</a:t>
            </a:r>
            <a:endParaRPr lang="nl-BE" dirty="0"/>
          </a:p>
          <a:p>
            <a:pPr lvl="1"/>
            <a:r>
              <a:rPr lang="nl-BE" dirty="0" err="1"/>
              <a:t>Strongly</a:t>
            </a:r>
            <a:r>
              <a:rPr lang="nl-BE" dirty="0"/>
              <a:t> </a:t>
            </a:r>
            <a:r>
              <a:rPr lang="nl-BE" dirty="0" err="1"/>
              <a:t>typed</a:t>
            </a:r>
            <a:r>
              <a:rPr lang="nl-BE" dirty="0"/>
              <a:t> </a:t>
            </a:r>
            <a:r>
              <a:rPr lang="nl-BE" dirty="0" err="1"/>
              <a:t>configuration</a:t>
            </a:r>
            <a:endParaRPr lang="nl-BE" dirty="0"/>
          </a:p>
          <a:p>
            <a:pPr lvl="1"/>
            <a:r>
              <a:rPr lang="nl-BE" dirty="0" err="1"/>
              <a:t>Validate</a:t>
            </a:r>
            <a:r>
              <a:rPr lang="nl-BE" dirty="0"/>
              <a:t> on start (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a host)</a:t>
            </a:r>
          </a:p>
          <a:p>
            <a:pPr lvl="1"/>
            <a:r>
              <a:rPr lang="nl-BE" dirty="0" err="1"/>
              <a:t>Validation</a:t>
            </a:r>
            <a:r>
              <a:rPr lang="nl-BE" dirty="0"/>
              <a:t> </a:t>
            </a:r>
            <a:r>
              <a:rPr lang="nl-BE" dirty="0" err="1"/>
              <a:t>attributes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24057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21022E-C8A1-5C96-63C2-F1031490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135" y="577239"/>
            <a:ext cx="10097729" cy="2172929"/>
          </a:xfrm>
        </p:spPr>
        <p:txBody>
          <a:bodyPr/>
          <a:lstStyle/>
          <a:p>
            <a:r>
              <a:rPr lang="nl-BE" dirty="0"/>
              <a:t>Complete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exercise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AD4FC1-E074-5045-209A-8FCED459B3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BE" dirty="0">
                <a:hlinkClick r:id="rId3"/>
              </a:rPr>
              <a:t>https://github.com/brattpurrie/WhatsNewNET</a:t>
            </a:r>
            <a:endParaRPr lang="nl-BE" dirty="0"/>
          </a:p>
          <a:p>
            <a:r>
              <a:rPr lang="nl-BE" dirty="0"/>
              <a:t>2_Ioptions_exercises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05340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7E7CE9-3AF2-0BBC-F55E-115F6617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Async</a:t>
            </a:r>
            <a:r>
              <a:rPr lang="nl-BE" dirty="0"/>
              <a:t> </a:t>
            </a:r>
            <a:r>
              <a:rPr lang="nl-BE" dirty="0" err="1"/>
              <a:t>foreach</a:t>
            </a:r>
            <a:endParaRPr lang="en-BE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25DC4DD9-F91E-A536-C216-2261A28E6AED}"/>
              </a:ext>
            </a:extLst>
          </p:cNvPr>
          <p:cNvSpPr txBox="1">
            <a:spLocks/>
          </p:cNvSpPr>
          <p:nvPr/>
        </p:nvSpPr>
        <p:spPr>
          <a:xfrm>
            <a:off x="696000" y="1783201"/>
            <a:ext cx="5357894" cy="420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5040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1pPr>
            <a:lvl2pPr marL="685783" indent="-228594" algn="l" defTabSz="504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2pPr>
            <a:lvl3pPr marL="1142971" indent="-228594" algn="l" defTabSz="504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3pPr>
            <a:lvl4pPr marL="1600160" indent="-228594" algn="l" defTabSz="504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4pPr>
            <a:lvl5pPr marL="2057349" indent="-228594" algn="l" defTabSz="504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  <a:p>
            <a:endParaRPr lang="nl-BE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90B564C-A806-F58C-9EF5-3250763FF089}"/>
              </a:ext>
            </a:extLst>
          </p:cNvPr>
          <p:cNvSpPr txBox="1">
            <a:spLocks/>
          </p:cNvSpPr>
          <p:nvPr/>
        </p:nvSpPr>
        <p:spPr>
          <a:xfrm>
            <a:off x="848400" y="1935601"/>
            <a:ext cx="5357894" cy="420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5040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1pPr>
            <a:lvl2pPr marL="685783" indent="-228594" algn="l" defTabSz="504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2pPr>
            <a:lvl3pPr marL="1142971" indent="-228594" algn="l" defTabSz="504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3pPr>
            <a:lvl4pPr marL="1600160" indent="-228594" algn="l" defTabSz="504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4pPr>
            <a:lvl5pPr marL="2057349" indent="-228594" algn="l" defTabSz="504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The </a:t>
            </a:r>
            <a:r>
              <a:rPr lang="nl-BE" dirty="0" err="1"/>
              <a:t>problem</a:t>
            </a:r>
            <a:endParaRPr lang="nl-BE" dirty="0"/>
          </a:p>
          <a:p>
            <a:pPr lvl="1"/>
            <a:r>
              <a:rPr lang="nl-BE" dirty="0" err="1"/>
              <a:t>Moving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async</a:t>
            </a:r>
            <a:r>
              <a:rPr lang="nl-BE" dirty="0"/>
              <a:t> </a:t>
            </a:r>
            <a:r>
              <a:rPr lang="nl-BE" dirty="0" err="1"/>
              <a:t>based</a:t>
            </a:r>
            <a:r>
              <a:rPr lang="nl-BE" dirty="0"/>
              <a:t> </a:t>
            </a:r>
            <a:r>
              <a:rPr lang="nl-BE" dirty="0" err="1"/>
              <a:t>programming</a:t>
            </a:r>
            <a:endParaRPr lang="nl-BE" dirty="0"/>
          </a:p>
          <a:p>
            <a:pPr lvl="1"/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synchronous</a:t>
            </a:r>
            <a:r>
              <a:rPr lang="nl-BE" dirty="0"/>
              <a:t> </a:t>
            </a:r>
            <a:r>
              <a:rPr lang="nl-BE" dirty="0" err="1"/>
              <a:t>programming</a:t>
            </a:r>
            <a:endParaRPr lang="nl-BE" dirty="0"/>
          </a:p>
          <a:p>
            <a:pPr lvl="1"/>
            <a:r>
              <a:rPr lang="nl-BE" dirty="0"/>
              <a:t>Performance </a:t>
            </a:r>
            <a:r>
              <a:rPr lang="nl-BE" dirty="0" err="1"/>
              <a:t>loss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93205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7E7CE9-3AF2-0BBC-F55E-115F6617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Async</a:t>
            </a:r>
            <a:r>
              <a:rPr lang="nl-BE" dirty="0"/>
              <a:t> </a:t>
            </a:r>
            <a:r>
              <a:rPr lang="nl-BE" dirty="0" err="1"/>
              <a:t>foreach</a:t>
            </a:r>
            <a:endParaRPr lang="en-BE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25DC4DD9-F91E-A536-C216-2261A28E6AED}"/>
              </a:ext>
            </a:extLst>
          </p:cNvPr>
          <p:cNvSpPr txBox="1">
            <a:spLocks/>
          </p:cNvSpPr>
          <p:nvPr/>
        </p:nvSpPr>
        <p:spPr>
          <a:xfrm>
            <a:off x="696000" y="1783201"/>
            <a:ext cx="5357894" cy="420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5040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1pPr>
            <a:lvl2pPr marL="685783" indent="-228594" algn="l" defTabSz="504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2pPr>
            <a:lvl3pPr marL="1142971" indent="-228594" algn="l" defTabSz="504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3pPr>
            <a:lvl4pPr marL="1600160" indent="-228594" algn="l" defTabSz="504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4pPr>
            <a:lvl5pPr marL="2057349" indent="-228594" algn="l" defTabSz="504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dirty="0"/>
          </a:p>
          <a:p>
            <a:endParaRPr lang="nl-BE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90B564C-A806-F58C-9EF5-3250763FF089}"/>
              </a:ext>
            </a:extLst>
          </p:cNvPr>
          <p:cNvSpPr txBox="1">
            <a:spLocks/>
          </p:cNvSpPr>
          <p:nvPr/>
        </p:nvSpPr>
        <p:spPr>
          <a:xfrm>
            <a:off x="848400" y="1935601"/>
            <a:ext cx="5357894" cy="420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5040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1pPr>
            <a:lvl2pPr marL="685783" indent="-228594" algn="l" defTabSz="504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2pPr>
            <a:lvl3pPr marL="1142971" indent="-228594" algn="l" defTabSz="504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3pPr>
            <a:lvl4pPr marL="1600160" indent="-228594" algn="l" defTabSz="504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4pPr>
            <a:lvl5pPr marL="2057349" indent="-228594" algn="l" defTabSz="5040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bg1"/>
                </a:solidFill>
                <a:latin typeface="Objektiv Mk1 Light" panose="020B0402020204020203" pitchFamily="34" charset="0"/>
                <a:ea typeface="+mn-ea"/>
                <a:cs typeface="Objektiv Mk1 Light" panose="020B0402020204020203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C# 8.0</a:t>
            </a:r>
          </a:p>
          <a:p>
            <a:r>
              <a:rPr lang="nl-BE" dirty="0" err="1"/>
              <a:t>IAsyncEnumerable</a:t>
            </a:r>
            <a:endParaRPr lang="nl-BE" dirty="0"/>
          </a:p>
          <a:p>
            <a:r>
              <a:rPr lang="nl-BE" dirty="0"/>
              <a:t>Supports error handling</a:t>
            </a:r>
          </a:p>
          <a:p>
            <a:r>
              <a:rPr lang="nl-BE" dirty="0"/>
              <a:t>Performance </a:t>
            </a:r>
            <a:r>
              <a:rPr lang="nl-BE" dirty="0" err="1"/>
              <a:t>driven</a:t>
            </a: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59535D5-FC21-11CD-8464-6139BB32F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73278"/>
            <a:ext cx="20710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458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21022E-C8A1-5C96-63C2-F1031490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135" y="577239"/>
            <a:ext cx="10097729" cy="2172929"/>
          </a:xfrm>
        </p:spPr>
        <p:txBody>
          <a:bodyPr/>
          <a:lstStyle/>
          <a:p>
            <a:r>
              <a:rPr lang="nl-BE" dirty="0"/>
              <a:t>Complete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exercise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AD4FC1-E074-5045-209A-8FCED459B3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BE" dirty="0">
                <a:hlinkClick r:id="rId3"/>
              </a:rPr>
              <a:t>https://github.com/brattpurrie/WhatsNewNET</a:t>
            </a:r>
            <a:endParaRPr lang="nl-BE" dirty="0"/>
          </a:p>
          <a:p>
            <a:r>
              <a:rPr lang="nl-BE" dirty="0"/>
              <a:t>3_IAsyncEnumerable_exercises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54029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7E7CE9-3AF2-0BBC-F55E-115F6617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Dotnet</a:t>
            </a:r>
            <a:r>
              <a:rPr lang="nl-BE" dirty="0"/>
              <a:t> </a:t>
            </a:r>
            <a:r>
              <a:rPr lang="nl-BE" dirty="0" err="1"/>
              <a:t>local</a:t>
            </a:r>
            <a:r>
              <a:rPr lang="nl-BE" dirty="0"/>
              <a:t> </a:t>
            </a:r>
            <a:r>
              <a:rPr lang="nl-BE" dirty="0" err="1"/>
              <a:t>tooling</a:t>
            </a:r>
            <a:endParaRPr lang="en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764A5-EB11-5329-D721-933082AB82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600" y="1630801"/>
            <a:ext cx="5357894" cy="4208400"/>
          </a:xfrm>
        </p:spPr>
        <p:txBody>
          <a:bodyPr/>
          <a:lstStyle/>
          <a:p>
            <a:r>
              <a:rPr lang="nl-BE" dirty="0"/>
              <a:t>Easy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endParaRPr lang="nl-BE" dirty="0"/>
          </a:p>
          <a:p>
            <a:r>
              <a:rPr lang="nl-BE" dirty="0"/>
              <a:t>Works </a:t>
            </a:r>
            <a:r>
              <a:rPr lang="nl-BE" dirty="0" err="1"/>
              <a:t>everywhere</a:t>
            </a:r>
            <a:endParaRPr lang="nl-BE" dirty="0"/>
          </a:p>
          <a:p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checked</a:t>
            </a:r>
            <a:r>
              <a:rPr lang="nl-BE" dirty="0"/>
              <a:t> in</a:t>
            </a:r>
          </a:p>
        </p:txBody>
      </p:sp>
    </p:spTree>
    <p:extLst>
      <p:ext uri="{BB962C8B-B14F-4D97-AF65-F5344CB8AC3E}">
        <p14:creationId xmlns:p14="http://schemas.microsoft.com/office/powerpoint/2010/main" val="1557948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7E7CE9-3AF2-0BBC-F55E-115F6617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General stuff </a:t>
            </a:r>
            <a:r>
              <a:rPr lang="nl-BE" dirty="0" err="1"/>
              <a:t>i’d</a:t>
            </a:r>
            <a:r>
              <a:rPr lang="nl-BE" dirty="0"/>
              <a:t> like </a:t>
            </a:r>
            <a:r>
              <a:rPr lang="nl-BE" dirty="0" err="1"/>
              <a:t>to</a:t>
            </a:r>
            <a:r>
              <a:rPr lang="nl-BE" dirty="0"/>
              <a:t> talk </a:t>
            </a:r>
            <a:r>
              <a:rPr lang="nl-BE" dirty="0" err="1"/>
              <a:t>about</a:t>
            </a:r>
            <a:endParaRPr lang="en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764A5-EB11-5329-D721-933082AB82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600" y="1630801"/>
            <a:ext cx="5357894" cy="4208400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75002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wearing a black turtleneck&#10;&#10;Description automatically generated">
            <a:extLst>
              <a:ext uri="{FF2B5EF4-FFF2-40B4-BE49-F238E27FC236}">
                <a16:creationId xmlns:a16="http://schemas.microsoft.com/office/drawing/2014/main" id="{FD04E9F5-9109-8C47-ADBC-9E038413D1E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20374" r="20374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C5EA98A-14B2-9B6D-EFE2-724DDD0F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is who?</a:t>
            </a:r>
            <a:endParaRPr lang="en-B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B9201A-3EB3-D9FB-8FA0-921A9CDCB1F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.NET Consultant</a:t>
            </a:r>
          </a:p>
          <a:p>
            <a:r>
              <a:rPr lang="en-US" dirty="0"/>
              <a:t>8 years @ </a:t>
            </a:r>
            <a:r>
              <a:rPr lang="en-US" dirty="0" err="1"/>
              <a:t>Axxes</a:t>
            </a:r>
            <a:endParaRPr lang="en-US" dirty="0"/>
          </a:p>
          <a:p>
            <a:r>
              <a:rPr lang="en-US" dirty="0"/>
              <a:t>Cloud based development</a:t>
            </a:r>
          </a:p>
          <a:p>
            <a:r>
              <a:rPr lang="en-US" dirty="0" err="1"/>
              <a:t>Wilrijk</a:t>
            </a:r>
            <a:r>
              <a:rPr lang="en-US" dirty="0"/>
              <a:t> </a:t>
            </a:r>
          </a:p>
          <a:p>
            <a:r>
              <a:rPr lang="en-US" dirty="0" err="1"/>
              <a:t>Handbal</a:t>
            </a:r>
            <a:r>
              <a:rPr lang="en-US" dirty="0"/>
              <a:t>/</a:t>
            </a:r>
            <a:r>
              <a:rPr lang="en-US" dirty="0" err="1"/>
              <a:t>schaak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111510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D8B850-EF33-BEDE-C1AB-AE33CEE1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Clients</a:t>
            </a:r>
            <a:endParaRPr lang="en-BE"/>
          </a:p>
        </p:txBody>
      </p:sp>
      <p:pic>
        <p:nvPicPr>
          <p:cNvPr id="4" name="Picture 3" descr="A red sign with white text&#10;&#10;Description automatically generated">
            <a:extLst>
              <a:ext uri="{FF2B5EF4-FFF2-40B4-BE49-F238E27FC236}">
                <a16:creationId xmlns:a16="http://schemas.microsoft.com/office/drawing/2014/main" id="{BEE71F9C-12AF-CB93-4C37-8D84AB57D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82" y="1358428"/>
            <a:ext cx="4943592" cy="1914027"/>
          </a:xfrm>
          <a:prstGeom prst="rect">
            <a:avLst/>
          </a:prstGeom>
        </p:spPr>
      </p:pic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6E02E392-9DF3-76EE-51B4-26754343D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82" y="3813647"/>
            <a:ext cx="7086600" cy="1685925"/>
          </a:xfrm>
          <a:prstGeom prst="rect">
            <a:avLst/>
          </a:prstGeom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D000C8FC-2838-F982-2B45-15515CA76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058" y="853116"/>
            <a:ext cx="39243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8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170CD-3488-8A4F-D0C6-7A3F6A506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turn!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FA41E-6FD4-8561-CD7C-885168ED303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Name?</a:t>
            </a:r>
          </a:p>
          <a:p>
            <a:r>
              <a:rPr lang="en-US" dirty="0"/>
              <a:t>Experience @ CLDN?</a:t>
            </a:r>
          </a:p>
          <a:p>
            <a:r>
              <a:rPr lang="en-US" dirty="0"/>
              <a:t>Team + role in team?</a:t>
            </a:r>
          </a:p>
          <a:p>
            <a:r>
              <a:rPr lang="en-US" dirty="0"/>
              <a:t>.NET experience beyond 4.8?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26943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9A66A-ABF1-7577-DA52-53585A5D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to expect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F1850-7F1C-2280-D7D4-F550F4C8FCD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.NET new features </a:t>
            </a:r>
          </a:p>
          <a:p>
            <a:pPr lvl="1"/>
            <a:r>
              <a:rPr lang="en-US" dirty="0"/>
              <a:t>Slides – demos – exercises</a:t>
            </a:r>
          </a:p>
          <a:p>
            <a:pPr marL="457189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Slides, demo and exercise code will be provided: </a:t>
            </a:r>
            <a:r>
              <a:rPr lang="en-US" dirty="0">
                <a:hlinkClick r:id="rId2"/>
              </a:rPr>
              <a:t>https://github.com/brattpurrie/WhatsNewNET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09h00 – 13h00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something isn’t clear, feel free to raise your hand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95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B7573C-88D5-9CFD-F620-D743808C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(Core) features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1570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7E7CE9-3AF2-0BBC-F55E-115F6617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err="1"/>
              <a:t>HttpClient</a:t>
            </a:r>
            <a:r>
              <a:rPr lang="nl-BE" dirty="0"/>
              <a:t> &amp; </a:t>
            </a:r>
            <a:r>
              <a:rPr lang="nl-BE" dirty="0" err="1"/>
              <a:t>HttpClientFactory</a:t>
            </a:r>
            <a:endParaRPr lang="en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764A5-EB11-5329-D721-933082AB82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600" y="1630801"/>
            <a:ext cx="5357894" cy="4208400"/>
          </a:xfrm>
        </p:spPr>
        <p:txBody>
          <a:bodyPr/>
          <a:lstStyle/>
          <a:p>
            <a:r>
              <a:rPr lang="nl-BE" dirty="0"/>
              <a:t>Is </a:t>
            </a:r>
            <a:r>
              <a:rPr lang="nl-BE" dirty="0" err="1"/>
              <a:t>one</a:t>
            </a:r>
            <a:r>
              <a:rPr lang="nl-BE" dirty="0"/>
              <a:t> of these right or wrong?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A6164F-9CD3-15E5-7555-FBD5466EA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997" y="286029"/>
            <a:ext cx="6699403" cy="3019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24B76C-E4F1-1876-1435-B384FA089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62" y="3408556"/>
            <a:ext cx="5715798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38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7E7CE9-3AF2-0BBC-F55E-115F6617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err="1"/>
              <a:t>HttpClient</a:t>
            </a:r>
            <a:r>
              <a:rPr lang="nl-BE" dirty="0"/>
              <a:t> &amp; </a:t>
            </a:r>
            <a:r>
              <a:rPr lang="nl-BE" dirty="0" err="1"/>
              <a:t>HttpClientFactory</a:t>
            </a:r>
            <a:endParaRPr lang="en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764A5-EB11-5329-D721-933082AB82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600" y="1630801"/>
            <a:ext cx="5357894" cy="4208400"/>
          </a:xfrm>
        </p:spPr>
        <p:txBody>
          <a:bodyPr/>
          <a:lstStyle/>
          <a:p>
            <a:r>
              <a:rPr lang="nl-BE" dirty="0"/>
              <a:t>Issues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happen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incorrectly</a:t>
            </a:r>
            <a:endParaRPr lang="nl-BE" dirty="0"/>
          </a:p>
          <a:p>
            <a:r>
              <a:rPr lang="nl-BE" dirty="0" err="1"/>
              <a:t>What</a:t>
            </a:r>
            <a:r>
              <a:rPr lang="nl-BE" dirty="0"/>
              <a:t> new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solve</a:t>
            </a:r>
            <a:r>
              <a:rPr lang="nl-BE" dirty="0"/>
              <a:t> </a:t>
            </a:r>
            <a:r>
              <a:rPr lang="nl-BE" dirty="0" err="1"/>
              <a:t>this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55271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7E7CE9-3AF2-0BBC-F55E-115F6617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err="1"/>
              <a:t>HttpClient</a:t>
            </a:r>
            <a:r>
              <a:rPr lang="nl-BE" dirty="0"/>
              <a:t> &amp; </a:t>
            </a:r>
            <a:r>
              <a:rPr lang="nl-BE" dirty="0" err="1"/>
              <a:t>HttpClientFactory</a:t>
            </a:r>
            <a:endParaRPr lang="en-B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764A5-EB11-5329-D721-933082AB82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600" y="1630801"/>
            <a:ext cx="5357894" cy="4208400"/>
          </a:xfrm>
        </p:spPr>
        <p:txBody>
          <a:bodyPr/>
          <a:lstStyle/>
          <a:p>
            <a:r>
              <a:rPr lang="nl-BE" dirty="0" err="1"/>
              <a:t>Introduced</a:t>
            </a:r>
            <a:r>
              <a:rPr lang="nl-BE" dirty="0"/>
              <a:t> in .NET </a:t>
            </a:r>
            <a:r>
              <a:rPr lang="nl-BE" dirty="0" err="1"/>
              <a:t>Core</a:t>
            </a:r>
            <a:r>
              <a:rPr lang="nl-BE" dirty="0"/>
              <a:t> 2.1</a:t>
            </a:r>
          </a:p>
          <a:p>
            <a:pPr lvl="1"/>
            <a:r>
              <a:rPr lang="nl-BE" dirty="0" err="1"/>
              <a:t>IHTTPClientFactory</a:t>
            </a:r>
            <a:endParaRPr lang="nl-BE" dirty="0"/>
          </a:p>
          <a:p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dependency</a:t>
            </a:r>
            <a:r>
              <a:rPr lang="nl-BE" dirty="0"/>
              <a:t> </a:t>
            </a:r>
            <a:r>
              <a:rPr lang="nl-BE" dirty="0" err="1"/>
              <a:t>injection</a:t>
            </a:r>
            <a:endParaRPr lang="nl-BE" dirty="0"/>
          </a:p>
          <a:p>
            <a:r>
              <a:rPr lang="nl-BE" dirty="0" err="1"/>
              <a:t>Advantages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Centrale locatie benoemen &amp; </a:t>
            </a:r>
            <a:r>
              <a:rPr lang="nl-BE" dirty="0" err="1"/>
              <a:t>config</a:t>
            </a:r>
            <a:endParaRPr lang="nl-BE" dirty="0"/>
          </a:p>
          <a:p>
            <a:pPr lvl="1"/>
            <a:r>
              <a:rPr lang="nl-BE" dirty="0"/>
              <a:t>Extensies mogelijk </a:t>
            </a:r>
          </a:p>
          <a:p>
            <a:pPr lvl="1"/>
            <a:r>
              <a:rPr lang="nl-BE" dirty="0" err="1"/>
              <a:t>HttpClient</a:t>
            </a:r>
            <a:r>
              <a:rPr lang="nl-BE" dirty="0"/>
              <a:t> kan inpluggen op de http pipeline</a:t>
            </a:r>
          </a:p>
          <a:p>
            <a:pPr lvl="1"/>
            <a:r>
              <a:rPr lang="nl-BE" dirty="0" err="1"/>
              <a:t>Lifetime</a:t>
            </a:r>
            <a:r>
              <a:rPr lang="nl-BE" dirty="0"/>
              <a:t> beheren</a:t>
            </a:r>
          </a:p>
        </p:txBody>
      </p:sp>
    </p:spTree>
    <p:extLst>
      <p:ext uri="{BB962C8B-B14F-4D97-AF65-F5344CB8AC3E}">
        <p14:creationId xmlns:p14="http://schemas.microsoft.com/office/powerpoint/2010/main" val="204315744"/>
      </p:ext>
    </p:extLst>
  </p:cSld>
  <p:clrMapOvr>
    <a:masterClrMapping/>
  </p:clrMapOvr>
</p:sld>
</file>

<file path=ppt/theme/theme1.xml><?xml version="1.0" encoding="utf-8"?>
<a:theme xmlns:a="http://schemas.openxmlformats.org/drawingml/2006/main" name="Donker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50F7B47-1391-4A41-BFE9-E4FF2EEE6570}" vid="{19CDDEF2-FC6A-417E-A720-E315F15A3D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0c5caa8-6ebd-476b-88a2-26e5a05a6d04">
      <Terms xmlns="http://schemas.microsoft.com/office/infopath/2007/PartnerControls"/>
    </lcf76f155ced4ddcb4097134ff3c332f>
    <TaxCatchAll xmlns="a824192e-2005-44bc-a1f4-c2118fc6383b" xsi:nil="true"/>
    <SharedWithUsers xmlns="a824192e-2005-44bc-a1f4-c2118fc6383b">
      <UserInfo>
        <DisplayName/>
        <AccountId xsi:nil="true"/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BA4196D06D1D46BF205C751DD34F30" ma:contentTypeVersion="12" ma:contentTypeDescription="Create a new document." ma:contentTypeScope="" ma:versionID="4cbe3cb2e95a4ec6a4707b3ab9001dae">
  <xsd:schema xmlns:xsd="http://www.w3.org/2001/XMLSchema" xmlns:xs="http://www.w3.org/2001/XMLSchema" xmlns:p="http://schemas.microsoft.com/office/2006/metadata/properties" xmlns:ns2="e0c5caa8-6ebd-476b-88a2-26e5a05a6d04" xmlns:ns3="a824192e-2005-44bc-a1f4-c2118fc6383b" targetNamespace="http://schemas.microsoft.com/office/2006/metadata/properties" ma:root="true" ma:fieldsID="931190181efd822072acfc57aeb1551c" ns2:_="" ns3:_="">
    <xsd:import namespace="e0c5caa8-6ebd-476b-88a2-26e5a05a6d04"/>
    <xsd:import namespace="a824192e-2005-44bc-a1f4-c2118fc638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c5caa8-6ebd-476b-88a2-26e5a05a6d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9d43f26b-7425-4fa5-a69d-4259b35d529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24192e-2005-44bc-a1f4-c2118fc6383b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bad67a1c-e9a1-4ba9-b27a-409d4b9eaeab}" ma:internalName="TaxCatchAll" ma:showField="CatchAllData" ma:web="a824192e-2005-44bc-a1f4-c2118fc6383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EA0E2B-E075-488F-ADB2-9C4A3C3552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EDDF77-42A0-4CA7-95CB-846A47F35EE3}">
  <ds:schemaRefs>
    <ds:schemaRef ds:uri="a824192e-2005-44bc-a1f4-c2118fc6383b"/>
    <ds:schemaRef ds:uri="http://www.w3.org/XML/1998/namespace"/>
    <ds:schemaRef ds:uri="http://schemas.microsoft.com/office/infopath/2007/PartnerControls"/>
    <ds:schemaRef ds:uri="http://purl.org/dc/elements/1.1/"/>
    <ds:schemaRef ds:uri="http://purl.org/dc/dcmitype/"/>
    <ds:schemaRef ds:uri="http://purl.org/dc/terms/"/>
    <ds:schemaRef ds:uri="http://schemas.openxmlformats.org/package/2006/metadata/core-properties"/>
    <ds:schemaRef ds:uri="e0c5caa8-6ebd-476b-88a2-26e5a05a6d04"/>
    <ds:schemaRef ds:uri="http://schemas.microsoft.com/office/2006/documentManagement/typ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EB83013-2AF0-4BB4-A288-8DFF1C0C83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c5caa8-6ebd-476b-88a2-26e5a05a6d04"/>
    <ds:schemaRef ds:uri="a824192e-2005-44bc-a1f4-c2118fc638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Axxes ppt template</Template>
  <TotalTime>0</TotalTime>
  <Words>1027</Words>
  <Application>Microsoft Office PowerPoint</Application>
  <PresentationFormat>Widescreen</PresentationFormat>
  <Paragraphs>189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Calibri Light</vt:lpstr>
      <vt:lpstr>Cascadia Mono</vt:lpstr>
      <vt:lpstr>Montserrat Medium</vt:lpstr>
      <vt:lpstr>Objektiv Mk1</vt:lpstr>
      <vt:lpstr>Objektiv Mk1 Light</vt:lpstr>
      <vt:lpstr>Objektiv Mk3</vt:lpstr>
      <vt:lpstr>Objektiv Mk3 Light</vt:lpstr>
      <vt:lpstr>Donker</vt:lpstr>
      <vt:lpstr>.NET (Core) Introduction &amp; new features part 2</vt:lpstr>
      <vt:lpstr>Who is who?</vt:lpstr>
      <vt:lpstr>Clients</vt:lpstr>
      <vt:lpstr>Your turn!</vt:lpstr>
      <vt:lpstr>What to expect</vt:lpstr>
      <vt:lpstr>.NET (Core) features</vt:lpstr>
      <vt:lpstr>HttpClient &amp; HttpClientFactory</vt:lpstr>
      <vt:lpstr>HttpClient &amp; HttpClientFactory</vt:lpstr>
      <vt:lpstr>HttpClient &amp; HttpClientFactory</vt:lpstr>
      <vt:lpstr>Complete the exercise</vt:lpstr>
      <vt:lpstr>IOptions &amp;  Options pattern</vt:lpstr>
      <vt:lpstr>Complete the exercise</vt:lpstr>
      <vt:lpstr>Async foreach</vt:lpstr>
      <vt:lpstr>Async foreach</vt:lpstr>
      <vt:lpstr>Complete the exercise</vt:lpstr>
      <vt:lpstr>Dotnet local tooling</vt:lpstr>
      <vt:lpstr>General stuff i’d like to talk about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Doelstellingen 2024</dc:title>
  <dc:creator>Jolien Lembrechts</dc:creator>
  <cp:lastModifiedBy>Bart Gevaert</cp:lastModifiedBy>
  <cp:revision>6</cp:revision>
  <dcterms:created xsi:type="dcterms:W3CDTF">2023-11-28T15:00:52Z</dcterms:created>
  <dcterms:modified xsi:type="dcterms:W3CDTF">2024-02-20T17:57:19Z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0x01010086BA4196D06D1D46BF205C751DD34F30</vt:lpwstr>
  </property>
  <property fmtid="{D5CDD505-2E9C-101B-9397-08002B2CF9AE}" pid="3" name="Order">
    <vt:lpwstr>54700.0000000000</vt:lpwstr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</Properties>
</file>